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sldIdLst>
    <p:sldId id="256" r:id="rId2"/>
    <p:sldId id="258" r:id="rId3"/>
    <p:sldId id="259" r:id="rId4"/>
    <p:sldId id="257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122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51780-BEC1-4C91-9136-C193971B3C39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3E87D-89CD-4BB0-ACB2-7BD84BAA8A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618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12786"/>
            <a:fld id="{D0C74304-8EB4-46E8-B85D-75E0A12AA773}" type="datetime1">
              <a:rPr lang="en-US" smtClean="0"/>
              <a:pPr defTabSz="912786"/>
              <a:t>11/19/2015</a:t>
            </a:fld>
            <a:endParaRPr lang="en-US" dirty="0" smtClean="0"/>
          </a:p>
        </p:txBody>
      </p:sp>
      <p:sp>
        <p:nvSpPr>
          <p:cNvPr id="71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1388" y="704850"/>
            <a:ext cx="4837112" cy="3629025"/>
          </a:xfrm>
          <a:ln/>
        </p:spPr>
      </p:sp>
      <p:sp>
        <p:nvSpPr>
          <p:cNvPr id="71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4910" y="4803098"/>
            <a:ext cx="5685494" cy="3304082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2</a:t>
            </a:r>
            <a:r>
              <a:rPr lang="en-US" baseline="30000" smtClean="0"/>
              <a:t>nd</a:t>
            </a:r>
            <a:r>
              <a:rPr lang="en-US" smtClean="0"/>
              <a:t> governmental area:</a:t>
            </a:r>
          </a:p>
          <a:p>
            <a:pPr eaLnBrk="1" hangingPunct="1"/>
            <a:r>
              <a:rPr lang="en-US" smtClean="0"/>
              <a:t>Either directly or as part of the overhead base</a:t>
            </a:r>
          </a:p>
          <a:p>
            <a:pPr eaLnBrk="1" hangingPunct="1"/>
            <a:r>
              <a:rPr lang="en-US" smtClean="0"/>
              <a:t>All spending – sponsored and non-sponsored</a:t>
            </a:r>
          </a:p>
          <a:p>
            <a:pPr eaLnBrk="1" hangingPunct="1"/>
            <a:r>
              <a:rPr lang="en-US" smtClean="0"/>
              <a:t>- Any ideas as to what types of expenses are considered unallowable?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12786"/>
            <a:fld id="{D0C74304-8EB4-46E8-B85D-75E0A12AA773}" type="datetime1">
              <a:rPr lang="en-US" smtClean="0"/>
              <a:pPr defTabSz="912786"/>
              <a:t>11/19/2015</a:t>
            </a:fld>
            <a:endParaRPr lang="en-US" dirty="0" smtClean="0"/>
          </a:p>
        </p:txBody>
      </p:sp>
      <p:sp>
        <p:nvSpPr>
          <p:cNvPr id="71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1388" y="704850"/>
            <a:ext cx="4837112" cy="3629025"/>
          </a:xfrm>
          <a:ln/>
        </p:spPr>
      </p:sp>
      <p:sp>
        <p:nvSpPr>
          <p:cNvPr id="71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4910" y="4803098"/>
            <a:ext cx="5685494" cy="3304082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2</a:t>
            </a:r>
            <a:r>
              <a:rPr lang="en-US" baseline="30000" smtClean="0"/>
              <a:t>nd</a:t>
            </a:r>
            <a:r>
              <a:rPr lang="en-US" smtClean="0"/>
              <a:t> governmental area:</a:t>
            </a:r>
          </a:p>
          <a:p>
            <a:pPr eaLnBrk="1" hangingPunct="1"/>
            <a:r>
              <a:rPr lang="en-US" smtClean="0"/>
              <a:t>Either directly or as part of the overhead base</a:t>
            </a:r>
          </a:p>
          <a:p>
            <a:pPr eaLnBrk="1" hangingPunct="1"/>
            <a:r>
              <a:rPr lang="en-US" smtClean="0"/>
              <a:t>All spending – sponsored and non-sponsored</a:t>
            </a:r>
          </a:p>
          <a:p>
            <a:pPr eaLnBrk="1" hangingPunct="1"/>
            <a:r>
              <a:rPr lang="en-US" smtClean="0"/>
              <a:t>- Any ideas as to what types of expenses are considered unallowable?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12786"/>
            <a:fld id="{52F439CA-2250-4A34-B8E0-1F1437666803}" type="datetime1">
              <a:rPr lang="en-US" smtClean="0"/>
              <a:pPr defTabSz="912786"/>
              <a:t>11/19/2015</a:t>
            </a:fld>
            <a:endParaRPr lang="en-US" dirty="0" smtClean="0"/>
          </a:p>
        </p:txBody>
      </p:sp>
      <p:sp>
        <p:nvSpPr>
          <p:cNvPr id="71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1388" y="704850"/>
            <a:ext cx="4837112" cy="3629025"/>
          </a:xfrm>
          <a:ln/>
        </p:spPr>
      </p:sp>
      <p:sp>
        <p:nvSpPr>
          <p:cNvPr id="71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4910" y="4803098"/>
            <a:ext cx="5685494" cy="3304082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12786"/>
            <a:fld id="{52F439CA-2250-4A34-B8E0-1F1437666803}" type="datetime1">
              <a:rPr lang="en-US" smtClean="0"/>
              <a:pPr defTabSz="912786"/>
              <a:t>11/19/2015</a:t>
            </a:fld>
            <a:endParaRPr lang="en-US" dirty="0" smtClean="0"/>
          </a:p>
        </p:txBody>
      </p:sp>
      <p:sp>
        <p:nvSpPr>
          <p:cNvPr id="71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1388" y="704850"/>
            <a:ext cx="4837112" cy="3629025"/>
          </a:xfrm>
          <a:ln/>
        </p:spPr>
      </p:sp>
      <p:sp>
        <p:nvSpPr>
          <p:cNvPr id="71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4910" y="4803098"/>
            <a:ext cx="5685494" cy="3304082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4183A97-C696-43EA-A5D8-2AE03C68A94E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D4F3CAC-9905-4461-ABD7-2EF613EC52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83A97-C696-43EA-A5D8-2AE03C68A94E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4F3CAC-9905-4461-ABD7-2EF613EC52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83A97-C696-43EA-A5D8-2AE03C68A94E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4F3CAC-9905-4461-ABD7-2EF613EC52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42CC1-A137-46C0-813D-647C141A99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39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451C6-DCC9-40BD-A101-CC550A30E0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7005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83A97-C696-43EA-A5D8-2AE03C68A94E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4F3CAC-9905-4461-ABD7-2EF613EC520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83A97-C696-43EA-A5D8-2AE03C68A94E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4F3CAC-9905-4461-ABD7-2EF613EC520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83A97-C696-43EA-A5D8-2AE03C68A94E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4F3CAC-9905-4461-ABD7-2EF613EC52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83A97-C696-43EA-A5D8-2AE03C68A94E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4F3CAC-9905-4461-ABD7-2EF613EC520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83A97-C696-43EA-A5D8-2AE03C68A94E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4F3CAC-9905-4461-ABD7-2EF613EC520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83A97-C696-43EA-A5D8-2AE03C68A94E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4F3CAC-9905-4461-ABD7-2EF613EC52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4183A97-C696-43EA-A5D8-2AE03C68A94E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4F3CAC-9905-4461-ABD7-2EF613EC520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4183A97-C696-43EA-A5D8-2AE03C68A94E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D4F3CAC-9905-4461-ABD7-2EF613EC520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4183A97-C696-43EA-A5D8-2AE03C68A94E}" type="datetimeFigureOut">
              <a:rPr lang="en-US" smtClean="0"/>
              <a:t>11/19/2015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D4F3CAC-9905-4461-ABD7-2EF613EC520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Use of Object Code 8450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71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AutoShape 2"/>
          <p:cNvSpPr>
            <a:spLocks noGrp="1" noChangeArrowheads="1"/>
          </p:cNvSpPr>
          <p:nvPr>
            <p:ph sz="quarter" idx="1"/>
          </p:nvPr>
        </p:nvSpPr>
        <p:spPr>
          <a:xfrm>
            <a:off x="304800" y="1371600"/>
            <a:ext cx="8504238" cy="4572000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30000"/>
              </a:spcAft>
            </a:pPr>
            <a:r>
              <a:rPr lang="en-US" sz="2000" dirty="0" smtClean="0"/>
              <a:t>The following object codes fall under “Other Institutional Activity” (A-21 Code A04) for functional reporting:</a:t>
            </a:r>
          </a:p>
          <a:p>
            <a:pPr lvl="1">
              <a:lnSpc>
                <a:spcPct val="80000"/>
              </a:lnSpc>
              <a:spcAft>
                <a:spcPct val="30000"/>
              </a:spcAft>
            </a:pPr>
            <a:endParaRPr lang="en-US" sz="1600" dirty="0" smtClean="0"/>
          </a:p>
        </p:txBody>
      </p:sp>
      <p:sp>
        <p:nvSpPr>
          <p:cNvPr id="521221" name="Slide Number Placeholder 5"/>
          <p:cNvSpPr>
            <a:spLocks noGrp="1"/>
          </p:cNvSpPr>
          <p:nvPr>
            <p:ph type="sldNum" sz="quarter" idx="11"/>
          </p:nvPr>
        </p:nvSpPr>
        <p:spPr bwMode="auto">
          <a:xfrm>
            <a:off x="8382000" y="6408738"/>
            <a:ext cx="631825" cy="36512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8209ECE-829B-495E-9EB3-F339D9C40154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521220" name="Footer Placeholder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39268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533400"/>
            <a:ext cx="8077200" cy="762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 smtClean="0"/>
              <a:t>“Unallowable” Expense Object Codes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388964"/>
              </p:ext>
            </p:extLst>
          </p:nvPr>
        </p:nvGraphicFramePr>
        <p:xfrm>
          <a:off x="457200" y="2057403"/>
          <a:ext cx="8534400" cy="36952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200"/>
                <a:gridCol w="4038600"/>
                <a:gridCol w="4038600"/>
              </a:tblGrid>
              <a:tr h="83820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8450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Expenses Ineligible for Fed Reimbursement, GENERAL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Includes alcoholic beverages, gifts, lobbying costs, memberships in lobbying organizations, flowers, fines &amp; penalties, fine art, antiques, decorative objects for private offices, charitable contributions, fundraising &amp; commencement expenses incurred…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/>
                </a:tc>
              </a:tr>
              <a:tr h="27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8451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Advertising^Expenses Ineligible for Fed Reimbursement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/>
                </a:tc>
              </a:tr>
              <a:tr h="27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8454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Charitable Contributions^Expenses Ineligible for Fed Reimbursement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/>
                </a:tc>
              </a:tr>
              <a:tr h="83820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8455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Events^Expenses</a:t>
                      </a:r>
                      <a:r>
                        <a:rPr lang="en-US" sz="1100" u="none" strike="noStrike" dirty="0">
                          <a:effectLst/>
                        </a:rPr>
                        <a:t> Ineligible for Fed Reimbursement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Includes rental of space, audio-visual equipment, catering, flowers, alcoholic beverages, etc.; primarily for development events, but can be used for other unallowable events  (all development events would be unallowable anyway, so mixing of rentals and f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/>
                </a:tc>
              </a:tr>
              <a:tr h="27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8456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Alcoholic Beverages, INTERTUB Sales of^Expenses Ineligible for Fed Reimb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/>
                </a:tc>
              </a:tr>
              <a:tr h="27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8457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Event+Program Svcs, INTERTUB Sales of^Expenses Ineligible for Fed Reimb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/>
                </a:tc>
              </a:tr>
              <a:tr h="27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8458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Beer+Wine, Cost of Goods Sold^Expenses Ineligible for Fed Reimbursement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/>
                </a:tc>
              </a:tr>
              <a:tr h="2793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8459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Other Ineligible Expenses^Expenses Ineligible for Fed Reimbursement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011" marR="9011" marT="9011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02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AutoShape 2"/>
          <p:cNvSpPr>
            <a:spLocks noGrp="1" noChangeArrowheads="1"/>
          </p:cNvSpPr>
          <p:nvPr>
            <p:ph sz="quarter" idx="1"/>
          </p:nvPr>
        </p:nvSpPr>
        <p:spPr>
          <a:xfrm>
            <a:off x="304800" y="1371600"/>
            <a:ext cx="8504238" cy="4572000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30000"/>
              </a:spcAft>
            </a:pPr>
            <a:r>
              <a:rPr lang="en-US" sz="2000" dirty="0" smtClean="0">
                <a:solidFill>
                  <a:srgbClr val="000000"/>
                </a:solidFill>
              </a:rPr>
              <a:t>The government will not reimburse, either directly or indirectly, certain kinds of expenses</a:t>
            </a:r>
          </a:p>
          <a:p>
            <a:pPr lvl="1">
              <a:lnSpc>
                <a:spcPct val="80000"/>
              </a:lnSpc>
              <a:spcAft>
                <a:spcPct val="30000"/>
              </a:spcAft>
            </a:pPr>
            <a:r>
              <a:rPr lang="en-US" sz="1800" dirty="0" smtClean="0">
                <a:solidFill>
                  <a:srgbClr val="000000"/>
                </a:solidFill>
              </a:rPr>
              <a:t>Referred to as “expenses ineligible for federal reimbursement”</a:t>
            </a:r>
            <a:endParaRPr lang="en-US" sz="1800" dirty="0" smtClean="0"/>
          </a:p>
          <a:p>
            <a:pPr>
              <a:lnSpc>
                <a:spcPct val="80000"/>
              </a:lnSpc>
              <a:spcAft>
                <a:spcPct val="30000"/>
              </a:spcAft>
            </a:pPr>
            <a:r>
              <a:rPr lang="en-US" sz="2000" dirty="0" smtClean="0">
                <a:solidFill>
                  <a:srgbClr val="000000"/>
                </a:solidFill>
              </a:rPr>
              <a:t>These “ineligible” or “unallowable” expenses must be charged to the object code range 8450-8459 </a:t>
            </a:r>
            <a:r>
              <a:rPr lang="en-US" sz="2000" dirty="0" smtClean="0"/>
              <a:t>to ensure they are not included in the overhead rate charged to federal sponsored projects</a:t>
            </a:r>
          </a:p>
          <a:p>
            <a:pPr lvl="1">
              <a:lnSpc>
                <a:spcPct val="80000"/>
              </a:lnSpc>
              <a:spcAft>
                <a:spcPct val="30000"/>
              </a:spcAft>
            </a:pPr>
            <a:r>
              <a:rPr lang="en-US" sz="1800" dirty="0" smtClean="0"/>
              <a:t>“Unallowable” does not mean the University cannot spend the monies, just that they may not be charged to the government</a:t>
            </a:r>
          </a:p>
          <a:p>
            <a:pPr>
              <a:lnSpc>
                <a:spcPct val="80000"/>
              </a:lnSpc>
              <a:spcAft>
                <a:spcPct val="30000"/>
              </a:spcAft>
            </a:pPr>
            <a:r>
              <a:rPr lang="en-US" sz="2000" dirty="0" smtClean="0">
                <a:solidFill>
                  <a:srgbClr val="000000"/>
                </a:solidFill>
              </a:rPr>
              <a:t>All spending, </a:t>
            </a:r>
            <a:r>
              <a:rPr lang="en-US" sz="2000" i="1" u="sng" dirty="0" smtClean="0">
                <a:solidFill>
                  <a:srgbClr val="000000"/>
                </a:solidFill>
              </a:rPr>
              <a:t>including non-sponsored spending</a:t>
            </a:r>
            <a:r>
              <a:rPr lang="en-US" sz="2000" i="1" dirty="0" smtClean="0">
                <a:solidFill>
                  <a:srgbClr val="000000"/>
                </a:solidFill>
              </a:rPr>
              <a:t>,</a:t>
            </a:r>
            <a:r>
              <a:rPr lang="en-US" sz="2000" dirty="0" smtClean="0">
                <a:solidFill>
                  <a:srgbClr val="000000"/>
                </a:solidFill>
              </a:rPr>
              <a:t> is subject to these rules</a:t>
            </a:r>
          </a:p>
          <a:p>
            <a:pPr>
              <a:lnSpc>
                <a:spcPct val="80000"/>
              </a:lnSpc>
              <a:spcAft>
                <a:spcPct val="30000"/>
              </a:spcAft>
            </a:pPr>
            <a:r>
              <a:rPr lang="en-US" sz="2000" dirty="0" smtClean="0"/>
              <a:t>Certain orgs &amp; activities are not charged to federal sponsored projects (e.g., development offices) </a:t>
            </a:r>
          </a:p>
        </p:txBody>
      </p:sp>
      <p:sp>
        <p:nvSpPr>
          <p:cNvPr id="521221" name="Slide Number Placeholder 5"/>
          <p:cNvSpPr>
            <a:spLocks noGrp="1"/>
          </p:cNvSpPr>
          <p:nvPr>
            <p:ph type="sldNum" sz="quarter" idx="11"/>
          </p:nvPr>
        </p:nvSpPr>
        <p:spPr bwMode="auto">
          <a:xfrm>
            <a:off x="8382000" y="6408738"/>
            <a:ext cx="631825" cy="36512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8209ECE-829B-495E-9EB3-F339D9C40154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521220" name="Footer Placeholder 4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39268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533400"/>
            <a:ext cx="8077200" cy="762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 smtClean="0"/>
              <a:t>“Unallowable” Expense Object Codes</a:t>
            </a:r>
          </a:p>
        </p:txBody>
      </p:sp>
    </p:spTree>
    <p:extLst>
      <p:ext uri="{BB962C8B-B14F-4D97-AF65-F5344CB8AC3E}">
        <p14:creationId xmlns:p14="http://schemas.microsoft.com/office/powerpoint/2010/main" val="381297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AutoShap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447800"/>
            <a:ext cx="8001000" cy="4648200"/>
          </a:xfrm>
        </p:spPr>
        <p:txBody>
          <a:bodyPr/>
          <a:lstStyle/>
          <a:p>
            <a:pPr>
              <a:spcBef>
                <a:spcPct val="5000"/>
              </a:spcBef>
            </a:pPr>
            <a:r>
              <a:rPr lang="en-US" sz="2200" dirty="0" smtClean="0">
                <a:solidFill>
                  <a:srgbClr val="000000"/>
                </a:solidFill>
              </a:rPr>
              <a:t>Expenses ineligible for federal reimbursement include:</a:t>
            </a:r>
          </a:p>
        </p:txBody>
      </p:sp>
      <p:sp>
        <p:nvSpPr>
          <p:cNvPr id="522248" name="Slide Number Placeholder 8"/>
          <p:cNvSpPr>
            <a:spLocks noGrp="1"/>
          </p:cNvSpPr>
          <p:nvPr>
            <p:ph type="sldNum" sz="quarter" idx="11"/>
          </p:nvPr>
        </p:nvSpPr>
        <p:spPr bwMode="auto">
          <a:xfrm>
            <a:off x="8458200" y="6408738"/>
            <a:ext cx="555625" cy="36512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BFCA372-19FD-4EB5-B144-06B1A537F7F8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522247" name="Footer Placeholder 7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402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609600"/>
            <a:ext cx="8077200" cy="6096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 smtClean="0"/>
              <a:t>Unallowable Expense Categories</a:t>
            </a:r>
          </a:p>
        </p:txBody>
      </p:sp>
      <p:sp>
        <p:nvSpPr>
          <p:cNvPr id="522245" name="Text Box 5"/>
          <p:cNvSpPr txBox="1">
            <a:spLocks noChangeArrowheads="1"/>
          </p:cNvSpPr>
          <p:nvPr/>
        </p:nvSpPr>
        <p:spPr bwMode="auto">
          <a:xfrm>
            <a:off x="838200" y="2133600"/>
            <a:ext cx="3276600" cy="304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eaLnBrk="1" hangingPunct="1">
              <a:spcBef>
                <a:spcPct val="10000"/>
              </a:spcBef>
              <a:buClr>
                <a:srgbClr val="1C1C1C"/>
              </a:buClr>
              <a:buSzPct val="60000"/>
              <a:buFont typeface="Wingdings" pitchFamily="2" charset="2"/>
              <a:buChar char="v"/>
            </a:pPr>
            <a:r>
              <a:rPr lang="en-US" sz="1400" dirty="0"/>
              <a:t>Alumni relations spending</a:t>
            </a:r>
          </a:p>
          <a:p>
            <a:pPr marL="228600" indent="-228600" eaLnBrk="1" hangingPunct="1">
              <a:spcBef>
                <a:spcPct val="10000"/>
              </a:spcBef>
              <a:buClr>
                <a:srgbClr val="1C1C1C"/>
              </a:buClr>
              <a:buSzPct val="60000"/>
              <a:buFont typeface="Wingdings" pitchFamily="2" charset="2"/>
              <a:buChar char="v"/>
            </a:pPr>
            <a:r>
              <a:rPr lang="en-US" sz="1400" dirty="0"/>
              <a:t>Antiques, art or decorative objects for private offices</a:t>
            </a:r>
          </a:p>
          <a:p>
            <a:pPr marL="228600" indent="-228600" eaLnBrk="1" hangingPunct="1">
              <a:spcBef>
                <a:spcPct val="10000"/>
              </a:spcBef>
              <a:buClr>
                <a:srgbClr val="1C1C1C"/>
              </a:buClr>
              <a:buSzPct val="60000"/>
              <a:buFont typeface="Wingdings" pitchFamily="2" charset="2"/>
              <a:buChar char="v"/>
            </a:pPr>
            <a:r>
              <a:rPr lang="en-US" sz="1400" dirty="0"/>
              <a:t>Bad debts</a:t>
            </a:r>
          </a:p>
          <a:p>
            <a:pPr marL="228600" indent="-228600" eaLnBrk="1" hangingPunct="1">
              <a:spcBef>
                <a:spcPct val="10000"/>
              </a:spcBef>
              <a:buClr>
                <a:srgbClr val="1C1C1C"/>
              </a:buClr>
              <a:buSzPct val="60000"/>
              <a:buFont typeface="Wingdings" pitchFamily="2" charset="2"/>
              <a:buChar char="v"/>
            </a:pPr>
            <a:r>
              <a:rPr lang="en-US" sz="1400" dirty="0"/>
              <a:t>Non-business-related entertainment</a:t>
            </a:r>
          </a:p>
          <a:p>
            <a:pPr marL="228600" indent="-228600" eaLnBrk="1" hangingPunct="1">
              <a:spcBef>
                <a:spcPct val="10000"/>
              </a:spcBef>
              <a:buClr>
                <a:srgbClr val="1C1C1C"/>
              </a:buClr>
              <a:buSzPct val="60000"/>
              <a:buFont typeface="Wingdings" pitchFamily="2" charset="2"/>
              <a:buChar char="v"/>
            </a:pPr>
            <a:r>
              <a:rPr lang="en-US" sz="1400" dirty="0"/>
              <a:t>Charitable contributions to other organizations</a:t>
            </a:r>
          </a:p>
          <a:p>
            <a:pPr marL="228600" indent="-228600" eaLnBrk="1" hangingPunct="1">
              <a:spcBef>
                <a:spcPct val="10000"/>
              </a:spcBef>
              <a:buClr>
                <a:srgbClr val="1C1C1C"/>
              </a:buClr>
              <a:buSzPct val="60000"/>
              <a:buFont typeface="Wingdings" pitchFamily="2" charset="2"/>
              <a:buChar char="v"/>
            </a:pPr>
            <a:r>
              <a:rPr lang="en-US" sz="1400" dirty="0"/>
              <a:t>Employee celebratory events</a:t>
            </a:r>
          </a:p>
          <a:p>
            <a:pPr marL="228600" indent="-228600" eaLnBrk="1" hangingPunct="1">
              <a:spcBef>
                <a:spcPct val="10000"/>
              </a:spcBef>
              <a:buClr>
                <a:srgbClr val="1C1C1C"/>
              </a:buClr>
              <a:buSzPct val="60000"/>
              <a:buFont typeface="Wingdings" pitchFamily="2" charset="2"/>
              <a:buChar char="v"/>
            </a:pPr>
            <a:r>
              <a:rPr lang="en-US" sz="1400" dirty="0"/>
              <a:t>Excessive travel spending</a:t>
            </a:r>
          </a:p>
          <a:p>
            <a:pPr marL="228600" indent="-228600" eaLnBrk="1" hangingPunct="1">
              <a:spcBef>
                <a:spcPct val="10000"/>
              </a:spcBef>
              <a:buClr>
                <a:srgbClr val="1C1C1C"/>
              </a:buClr>
              <a:buSzPct val="60000"/>
              <a:buFont typeface="Wingdings" pitchFamily="2" charset="2"/>
              <a:buChar char="v"/>
            </a:pPr>
            <a:r>
              <a:rPr lang="en-US" sz="1400" dirty="0"/>
              <a:t>Flowers</a:t>
            </a:r>
          </a:p>
          <a:p>
            <a:pPr marL="228600" indent="-228600" eaLnBrk="1" hangingPunct="1">
              <a:spcBef>
                <a:spcPct val="10000"/>
              </a:spcBef>
              <a:buClr>
                <a:srgbClr val="1C1C1C"/>
              </a:buClr>
              <a:buSzPct val="60000"/>
              <a:buFont typeface="Wingdings" pitchFamily="2" charset="2"/>
              <a:buChar char="v"/>
            </a:pPr>
            <a:r>
              <a:rPr lang="en-US" sz="1400" dirty="0"/>
              <a:t>Fines &amp; penalties</a:t>
            </a:r>
          </a:p>
          <a:p>
            <a:pPr marL="228600" indent="-228600" eaLnBrk="1" hangingPunct="1">
              <a:spcBef>
                <a:spcPct val="10000"/>
              </a:spcBef>
              <a:buClr>
                <a:srgbClr val="1C1C1C"/>
              </a:buClr>
              <a:buSzPct val="60000"/>
              <a:buFont typeface="Wingdings" pitchFamily="2" charset="2"/>
              <a:buChar char="v"/>
            </a:pPr>
            <a:r>
              <a:rPr lang="en-US" sz="1400" dirty="0"/>
              <a:t>Fundraising or commencement expenses</a:t>
            </a:r>
            <a:endParaRPr lang="en-US" sz="1400" dirty="0">
              <a:solidFill>
                <a:srgbClr val="1C1C1C"/>
              </a:solidFill>
            </a:endParaRPr>
          </a:p>
        </p:txBody>
      </p:sp>
      <p:sp>
        <p:nvSpPr>
          <p:cNvPr id="522246" name="Text Box 6"/>
          <p:cNvSpPr txBox="1">
            <a:spLocks noChangeArrowheads="1"/>
          </p:cNvSpPr>
          <p:nvPr/>
        </p:nvSpPr>
        <p:spPr bwMode="auto">
          <a:xfrm>
            <a:off x="4419600" y="2133600"/>
            <a:ext cx="3276600" cy="274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 eaLnBrk="1" hangingPunct="1">
              <a:spcBef>
                <a:spcPct val="10000"/>
              </a:spcBef>
              <a:buClr>
                <a:srgbClr val="1C1C1C"/>
              </a:buClr>
              <a:buSzPct val="60000"/>
              <a:buFont typeface="Wingdings" pitchFamily="2" charset="2"/>
              <a:buChar char="v"/>
            </a:pPr>
            <a:r>
              <a:rPr lang="en-US" sz="1400" dirty="0"/>
              <a:t>Gifts &amp; awards to Harvard employees &amp; non-Harvard personnel</a:t>
            </a:r>
          </a:p>
          <a:p>
            <a:pPr marL="228600" indent="-228600" eaLnBrk="1" hangingPunct="1">
              <a:spcBef>
                <a:spcPct val="10000"/>
              </a:spcBef>
              <a:buClr>
                <a:srgbClr val="1C1C1C"/>
              </a:buClr>
              <a:buSzPct val="60000"/>
              <a:buFont typeface="Wingdings" pitchFamily="2" charset="2"/>
              <a:buChar char="v"/>
            </a:pPr>
            <a:r>
              <a:rPr lang="en-US" sz="1400" dirty="0"/>
              <a:t>Institutional advertising &amp; promotion, including printed materials</a:t>
            </a:r>
          </a:p>
          <a:p>
            <a:pPr marL="228600" indent="-228600" eaLnBrk="1" hangingPunct="1">
              <a:spcBef>
                <a:spcPct val="10000"/>
              </a:spcBef>
              <a:buClr>
                <a:srgbClr val="1C1C1C"/>
              </a:buClr>
              <a:buSzPct val="60000"/>
              <a:buFont typeface="Wingdings" pitchFamily="2" charset="2"/>
              <a:buChar char="v"/>
            </a:pPr>
            <a:r>
              <a:rPr lang="en-US" sz="1400" dirty="0"/>
              <a:t>Liquor, including liquor purchased with a meal</a:t>
            </a:r>
          </a:p>
          <a:p>
            <a:pPr marL="228600" indent="-228600" eaLnBrk="1" hangingPunct="1">
              <a:spcBef>
                <a:spcPct val="10000"/>
              </a:spcBef>
              <a:buClr>
                <a:srgbClr val="1C1C1C"/>
              </a:buClr>
              <a:buSzPct val="60000"/>
              <a:buFont typeface="Wingdings" pitchFamily="2" charset="2"/>
              <a:buChar char="v"/>
            </a:pPr>
            <a:r>
              <a:rPr lang="en-US" sz="1400" dirty="0"/>
              <a:t>Lobbying, including memberships in lobbying organizations</a:t>
            </a:r>
          </a:p>
          <a:p>
            <a:pPr marL="228600" indent="-228600" eaLnBrk="1" hangingPunct="1">
              <a:spcBef>
                <a:spcPct val="10000"/>
              </a:spcBef>
              <a:buClr>
                <a:srgbClr val="1C1C1C"/>
              </a:buClr>
              <a:buSzPct val="60000"/>
              <a:buFont typeface="Wingdings" pitchFamily="2" charset="2"/>
              <a:buChar char="v"/>
            </a:pPr>
            <a:r>
              <a:rPr lang="en-US" sz="1400" dirty="0"/>
              <a:t>Memberships in civic or community organization</a:t>
            </a:r>
          </a:p>
          <a:p>
            <a:pPr marL="228600" indent="-228600" eaLnBrk="1" hangingPunct="1">
              <a:spcBef>
                <a:spcPct val="10000"/>
              </a:spcBef>
              <a:buClr>
                <a:srgbClr val="1C1C1C"/>
              </a:buClr>
              <a:buSzPct val="60000"/>
              <a:buFont typeface="Wingdings" pitchFamily="2" charset="2"/>
              <a:buChar char="v"/>
            </a:pPr>
            <a:r>
              <a:rPr lang="en-US" sz="1400" dirty="0"/>
              <a:t>Dues for social or dining clubs</a:t>
            </a:r>
            <a:endParaRPr lang="en-US" sz="1400" dirty="0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90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AutoShap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447800"/>
            <a:ext cx="8001000" cy="4648200"/>
          </a:xfrm>
        </p:spPr>
        <p:txBody>
          <a:bodyPr/>
          <a:lstStyle/>
          <a:p>
            <a:pPr>
              <a:spcBef>
                <a:spcPct val="5000"/>
              </a:spcBef>
            </a:pPr>
            <a:r>
              <a:rPr lang="en-US" sz="2200" dirty="0" smtClean="0">
                <a:solidFill>
                  <a:srgbClr val="000000"/>
                </a:solidFill>
              </a:rPr>
              <a:t>The challenge with using 8450 is not being able to track expenses by category.</a:t>
            </a:r>
          </a:p>
          <a:p>
            <a:pPr lvl="1">
              <a:spcBef>
                <a:spcPct val="500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For example – 1</a:t>
            </a:r>
            <a:r>
              <a:rPr lang="en-US" sz="1800" baseline="30000" dirty="0" smtClean="0">
                <a:solidFill>
                  <a:srgbClr val="000000"/>
                </a:solidFill>
              </a:rPr>
              <a:t>st</a:t>
            </a:r>
            <a:r>
              <a:rPr lang="en-US" sz="1800" dirty="0" smtClean="0">
                <a:solidFill>
                  <a:srgbClr val="000000"/>
                </a:solidFill>
              </a:rPr>
              <a:t> class travel is an unallowable expense.  If the entire cost of the ticket is coded to 8450, tracking actual travel expenses for that department becomes a challenge.</a:t>
            </a:r>
          </a:p>
          <a:p>
            <a:pPr>
              <a:spcBef>
                <a:spcPct val="5000"/>
              </a:spcBef>
            </a:pPr>
            <a:r>
              <a:rPr lang="en-US" sz="2200" dirty="0" smtClean="0">
                <a:solidFill>
                  <a:srgbClr val="000000"/>
                </a:solidFill>
              </a:rPr>
              <a:t>Best practice:</a:t>
            </a:r>
          </a:p>
          <a:p>
            <a:pPr lvl="1">
              <a:spcBef>
                <a:spcPct val="500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Separate the unallowable costs from the allowable on an invoice or travel expense:</a:t>
            </a:r>
            <a:endParaRPr lang="en-US" sz="1600" dirty="0">
              <a:solidFill>
                <a:srgbClr val="000000"/>
              </a:solidFill>
            </a:endParaRPr>
          </a:p>
          <a:p>
            <a:pPr lvl="1">
              <a:spcBef>
                <a:spcPct val="5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Examples:	</a:t>
            </a:r>
          </a:p>
          <a:p>
            <a:pPr lvl="2">
              <a:spcBef>
                <a:spcPct val="5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For 1</a:t>
            </a:r>
            <a:r>
              <a:rPr lang="en-US" sz="1600" baseline="30000" dirty="0" smtClean="0">
                <a:solidFill>
                  <a:srgbClr val="000000"/>
                </a:solidFill>
              </a:rPr>
              <a:t>st</a:t>
            </a:r>
            <a:r>
              <a:rPr lang="en-US" sz="1600" dirty="0" smtClean="0">
                <a:solidFill>
                  <a:srgbClr val="000000"/>
                </a:solidFill>
              </a:rPr>
              <a:t> class travel – calculate the estimate cost for an economy class ticket.  Code that amount to 7651 and the code the remaining to 8450.</a:t>
            </a:r>
          </a:p>
          <a:p>
            <a:pPr lvl="2">
              <a:spcBef>
                <a:spcPct val="5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For catering – if there are alcohol charges separately identified, charge the catering to 8060 and the alcohol to 8450.</a:t>
            </a:r>
          </a:p>
          <a:p>
            <a:pPr>
              <a:spcBef>
                <a:spcPct val="5000"/>
              </a:spcBef>
            </a:pPr>
            <a:endParaRPr lang="en-US" sz="2200" dirty="0" smtClean="0">
              <a:solidFill>
                <a:srgbClr val="000000"/>
              </a:solidFill>
            </a:endParaRPr>
          </a:p>
        </p:txBody>
      </p:sp>
      <p:sp>
        <p:nvSpPr>
          <p:cNvPr id="522248" name="Slide Number Placeholder 8"/>
          <p:cNvSpPr>
            <a:spLocks noGrp="1"/>
          </p:cNvSpPr>
          <p:nvPr>
            <p:ph type="sldNum" sz="quarter" idx="11"/>
          </p:nvPr>
        </p:nvSpPr>
        <p:spPr bwMode="auto">
          <a:xfrm>
            <a:off x="8458200" y="6408738"/>
            <a:ext cx="555625" cy="36512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BFCA372-19FD-4EB5-B144-06B1A537F7F8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522247" name="Footer Placeholder 7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402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609600"/>
            <a:ext cx="8077200" cy="6096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 smtClean="0"/>
              <a:t>How to get the most out of your reporting</a:t>
            </a:r>
          </a:p>
        </p:txBody>
      </p:sp>
    </p:spTree>
    <p:extLst>
      <p:ext uri="{BB962C8B-B14F-4D97-AF65-F5344CB8AC3E}">
        <p14:creationId xmlns:p14="http://schemas.microsoft.com/office/powerpoint/2010/main" val="220976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217</TotalTime>
  <Words>538</Words>
  <Application>Microsoft Office PowerPoint</Application>
  <PresentationFormat>On-screen Show (4:3)</PresentationFormat>
  <Paragraphs>70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Use of Object Code 8450</vt:lpstr>
      <vt:lpstr>“Unallowable” Expense Object Codes</vt:lpstr>
      <vt:lpstr>“Unallowable” Expense Object Codes</vt:lpstr>
      <vt:lpstr>Unallowable Expense Categories</vt:lpstr>
      <vt:lpstr>How to get the most out of your reporting</vt:lpstr>
    </vt:vector>
  </TitlesOfParts>
  <Company>Harvard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Nedder, Stephen</dc:creator>
  <cp:lastModifiedBy>Edmonds, Jennifer Anne</cp:lastModifiedBy>
  <cp:revision>13</cp:revision>
  <dcterms:created xsi:type="dcterms:W3CDTF">2015-06-16T12:25:23Z</dcterms:created>
  <dcterms:modified xsi:type="dcterms:W3CDTF">2015-11-19T14:40:40Z</dcterms:modified>
</cp:coreProperties>
</file>