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  <p:sldMasterId id="2147483698" r:id="rId4"/>
    <p:sldMasterId id="2147483710" r:id="rId5"/>
    <p:sldMasterId id="2147483722" r:id="rId6"/>
  </p:sldMasterIdLst>
  <p:handoutMasterIdLst>
    <p:handoutMasterId r:id="rId15"/>
  </p:handoutMasterIdLst>
  <p:sldIdLst>
    <p:sldId id="256" r:id="rId7"/>
    <p:sldId id="257" r:id="rId8"/>
    <p:sldId id="263" r:id="rId9"/>
    <p:sldId id="259" r:id="rId10"/>
    <p:sldId id="260" r:id="rId11"/>
    <p:sldId id="261" r:id="rId12"/>
    <p:sldId id="262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231E9-B13A-4F56-BD0A-BE4B33FCEBB0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B500F-4C29-48A9-9F5F-12890245A7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28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647700"/>
            <a:ext cx="201295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and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4" name="Group 4"/>
          <p:cNvGraphicFramePr>
            <a:graphicFrameLocks/>
          </p:cNvGraphicFramePr>
          <p:nvPr/>
        </p:nvGraphicFramePr>
        <p:xfrm>
          <a:off x="474663" y="5334000"/>
          <a:ext cx="8288337" cy="663575"/>
        </p:xfrm>
        <a:graphic>
          <a:graphicData uri="http://schemas.openxmlformats.org/drawingml/2006/table">
            <a:tbl>
              <a:tblPr/>
              <a:tblGrid>
                <a:gridCol w="828833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4E728-DD70-4ABF-AC05-729CA31F5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4AC43-B2FD-48ED-8FEF-175F8B90BB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BBF2C-9CF4-44AB-A155-2912363919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9A-3D2F-428B-B972-503639F53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85414-0672-46E2-8C4A-C17C569D5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with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4" name="Group 4"/>
          <p:cNvGraphicFramePr>
            <a:graphicFrameLocks/>
          </p:cNvGraphicFramePr>
          <p:nvPr/>
        </p:nvGraphicFramePr>
        <p:xfrm>
          <a:off x="474663" y="5334000"/>
          <a:ext cx="8288337" cy="663575"/>
        </p:xfrm>
        <a:graphic>
          <a:graphicData uri="http://schemas.openxmlformats.org/drawingml/2006/table">
            <a:tbl>
              <a:tblPr/>
              <a:tblGrid>
                <a:gridCol w="8288337"/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1"/>
            <a:ext cx="39624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1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457200" y="5334000"/>
            <a:ext cx="8305800" cy="685800"/>
          </a:xfrm>
        </p:spPr>
        <p:txBody>
          <a:bodyPr anchor="ctr" anchorCtr="0"/>
          <a:lstStyle>
            <a:lvl1pPr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B0E8-DF2C-46C3-BA7F-86A223A9DD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A1A87-D530-4659-B97C-1DA75FC52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0F2BA-5147-4DBC-836F-C64E57D027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E89DB-1820-4A09-896C-8B9E7FF9EA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C738E-2A86-40B0-9737-96DE9407D6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9EBAC-D6CE-48BE-B1C9-4C221EAC01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685800"/>
            <a:ext cx="178435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5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476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0384D-5028-46EB-837D-55BF87D5E4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94843-7390-4E37-9907-A00D28135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C0E0A-1BB6-4683-BEBA-D57DBC346B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9724E-6220-4046-BD01-045B940EF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88488-312F-4D87-A510-7CDFD30859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11F1E-B71E-4881-ADA1-586327B055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1914-6480-4819-8985-A2A50CFB57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ED0CC-402B-429D-A390-AE23B0BE79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3927-0511-4448-9F7F-075336A04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152C1-4046-4B5E-B953-7471374AF8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44485-8F62-4E91-AB6B-1C7EEEFD0A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7FF49-B741-4C40-84A2-DDC7C6A3A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8E4AF-D801-4810-B41D-DDADAB4008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523EB-C203-4D84-A1D4-A7FAC194C4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1B74B-A65C-43FF-91FE-5A984CC674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19135-97A4-4396-AF8F-76B0AC85B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A5CB3-B2E2-460D-A45A-1D5558EF8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5100E-C401-4057-9935-7091EE6473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ECF9-0569-450E-8218-BEAE090C87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211D-2150-4CEB-8E66-3DC5CC746D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F0AF-BA6F-4978-8726-828BC32377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fld id="{4B21A1ED-9CB9-4187-B1BA-56A9A8E6EE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305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  <p:pic>
        <p:nvPicPr>
          <p:cNvPr id="1030" name="Picture 5" descr="FAD_logo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78663" y="6096000"/>
            <a:ext cx="18367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darkergradi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Thank you.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dientbitma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A047099D-2B3E-4C0D-8909-5C404BF2CB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307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radientbitma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+mn-cs"/>
              </a:defRPr>
            </a:lvl1pPr>
          </a:lstStyle>
          <a:p>
            <a:pPr>
              <a:defRPr/>
            </a:pPr>
            <a:fld id="{BF9413A4-73D8-4057-A2BC-F6D2E4775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Page Header Arial Bold 24pts</a:t>
            </a:r>
          </a:p>
        </p:txBody>
      </p:sp>
      <p:sp>
        <p:nvSpPr>
          <p:cNvPr id="410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Level 1 Arial 20</a:t>
            </a:r>
          </a:p>
          <a:p>
            <a:pPr lvl="1"/>
            <a:r>
              <a:rPr lang="en-US" smtClean="0"/>
              <a:t>Level 2 Arial 18</a:t>
            </a:r>
          </a:p>
          <a:p>
            <a:pPr lvl="2"/>
            <a:r>
              <a:rPr lang="en-US" smtClean="0"/>
              <a:t>Level 3 Arial Light 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B2B2B2"/>
                </a:solidFill>
                <a:cs typeface="Arial" charset="0"/>
              </a:defRPr>
            </a:lvl1pPr>
          </a:lstStyle>
          <a:p>
            <a:pPr>
              <a:defRPr/>
            </a:pPr>
            <a:fld id="{D58B16B4-DC1A-4ACD-9422-6CCDF1C4C9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8223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arkergradi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Thank you.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590800"/>
            <a:ext cx="8305800" cy="1470025"/>
          </a:xfrm>
        </p:spPr>
        <p:txBody>
          <a:bodyPr/>
          <a:lstStyle/>
          <a:p>
            <a:r>
              <a:rPr lang="en-US" dirty="0" smtClean="0"/>
              <a:t>Salary Journals for Sponsored Accounts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FSS and OSP</a:t>
            </a:r>
          </a:p>
          <a:p>
            <a:r>
              <a:rPr lang="en-US" dirty="0" smtClean="0"/>
              <a:t>For the Financial Managers’ Forum</a:t>
            </a:r>
          </a:p>
          <a:p>
            <a:r>
              <a:rPr lang="en-US" dirty="0" smtClean="0"/>
              <a:t>June 12,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Journals for Sponsored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Starting on June 17, the ‘Period of Work Performed’ is required for each journal line for which:</a:t>
            </a:r>
          </a:p>
          <a:p>
            <a:pPr lvl="1"/>
            <a:r>
              <a:rPr lang="en-US" dirty="0" smtClean="0"/>
              <a:t>The object code is one of 17 specified salary codes AND</a:t>
            </a:r>
          </a:p>
          <a:p>
            <a:pPr lvl="1"/>
            <a:r>
              <a:rPr lang="en-US" dirty="0" smtClean="0"/>
              <a:t>The fund is sponsored OR</a:t>
            </a:r>
          </a:p>
          <a:p>
            <a:pPr lvl="1"/>
            <a:r>
              <a:rPr lang="en-US" dirty="0" smtClean="0"/>
              <a:t>The activity is sponsored</a:t>
            </a:r>
          </a:p>
          <a:p>
            <a:r>
              <a:rPr lang="en-US" dirty="0" smtClean="0"/>
              <a:t>The new field will appear in the ADI spreadsheet and in the Oracle manual form.</a:t>
            </a:r>
          </a:p>
          <a:p>
            <a:r>
              <a:rPr lang="en-US" dirty="0" smtClean="0"/>
              <a:t>Journal creation in SPH Wasabi will not change.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 smtClean="0"/>
              <a:t>The ‘Period of Work Performed’ is a fiscal quarter.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Object Codes for Sponsored Accounts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Sponsored funds start with 1 or 2.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Sponsored activities start with 2, 3, or 4.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14400"/>
            <a:ext cx="4648200" cy="4341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Journals Using the Manual Form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 smtClean="0"/>
              <a:t>No change to the manual form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38200"/>
            <a:ext cx="7848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Captured Information Window – Manual Form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 smtClean="0"/>
              <a:t>The Period of Work Performed is selected from a list.</a:t>
            </a:r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71600"/>
            <a:ext cx="769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Journals Using the ADI Spreadsheet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 smtClean="0"/>
              <a:t>A new ADI form contains a validation button.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8305800" cy="332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Captured Information Window – ADI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 smtClean="0"/>
              <a:t>The Period of Work Performed is selected from a list.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7869" y="990600"/>
            <a:ext cx="556446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Journals for Sponsored Accounts –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journal preparer will be notified prior to reporting if the Period of Work Performed is missing.</a:t>
            </a:r>
          </a:p>
          <a:p>
            <a:r>
              <a:rPr lang="en-US" dirty="0" smtClean="0"/>
              <a:t>The data is captured in the GL and loaded nightly into the data warehouse (HDW).</a:t>
            </a:r>
          </a:p>
          <a:p>
            <a:r>
              <a:rPr lang="en-US" dirty="0" smtClean="0"/>
              <a:t>From the HDW, all salary journals (with the Period of Work Performed) are loaded daily into the new Effort Certification and Reporting system (ecrt).</a:t>
            </a:r>
          </a:p>
          <a:p>
            <a:r>
              <a:rPr lang="en-US" dirty="0" smtClean="0"/>
              <a:t>Once loaded into ecrt, effort recertification may be required.</a:t>
            </a:r>
          </a:p>
          <a:p>
            <a:r>
              <a:rPr lang="en-US" dirty="0" smtClean="0"/>
              <a:t>Salary journals are extracted quarterly from ecrt for federal reporting.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dirty="0" smtClean="0"/>
              <a:t>Documentation and training materials are available on Eureka.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SS 2011 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osing Thank you Slide">
  <a:themeElements>
    <a:clrScheme name="Closing Thank you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LIDE TWO">
  <a:themeElements>
    <a:clrScheme name="SLIDE TWO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SLIDE TW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 TW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TWO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lide">
  <a:themeElements>
    <a:clrScheme name="3_Slide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3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Slid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Slide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lank Slide">
  <a:themeElements>
    <a:clrScheme name="Blank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Closing Thank you Slide">
  <a:themeElements>
    <a:clrScheme name="1_Closing Thank you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losing Thank you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losing Thank you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losing Thank you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losing Thank you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FSS 2011 Theme</Template>
  <TotalTime>889</TotalTime>
  <Words>290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FSS 2011 Theme</vt:lpstr>
      <vt:lpstr>Closing Thank you Slide</vt:lpstr>
      <vt:lpstr>SLIDE TWO</vt:lpstr>
      <vt:lpstr>3_Slide</vt:lpstr>
      <vt:lpstr>Blank Slide</vt:lpstr>
      <vt:lpstr>1_Closing Thank you Slide</vt:lpstr>
      <vt:lpstr>Salary Journals for Sponsored Accounts</vt:lpstr>
      <vt:lpstr>Salary Journals for Sponsored Accounts</vt:lpstr>
      <vt:lpstr>Salary Object Codes for Sponsored Accounts</vt:lpstr>
      <vt:lpstr>Salary Journals Using the Manual Form</vt:lpstr>
      <vt:lpstr>Captured Information Window – Manual Form</vt:lpstr>
      <vt:lpstr>Salary Journals Using the ADI Spreadsheet</vt:lpstr>
      <vt:lpstr>Captured Information Window – ADI</vt:lpstr>
      <vt:lpstr>Salary Journals for Sponsored Accounts – Process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kle638</dc:creator>
  <cp:lastModifiedBy>FASDSM</cp:lastModifiedBy>
  <cp:revision>9</cp:revision>
  <dcterms:created xsi:type="dcterms:W3CDTF">2011-04-08T18:13:00Z</dcterms:created>
  <dcterms:modified xsi:type="dcterms:W3CDTF">2014-03-11T14:48:54Z</dcterms:modified>
</cp:coreProperties>
</file>