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4" r:id="rId1"/>
  </p:sldMasterIdLst>
  <p:notesMasterIdLst>
    <p:notesMasterId r:id="rId56"/>
  </p:notesMasterIdLst>
  <p:handoutMasterIdLst>
    <p:handoutMasterId r:id="rId57"/>
  </p:handoutMasterIdLst>
  <p:sldIdLst>
    <p:sldId id="429" r:id="rId2"/>
    <p:sldId id="664" r:id="rId3"/>
    <p:sldId id="503" r:id="rId4"/>
    <p:sldId id="636" r:id="rId5"/>
    <p:sldId id="642" r:id="rId6"/>
    <p:sldId id="918" r:id="rId7"/>
    <p:sldId id="824" r:id="rId8"/>
    <p:sldId id="826" r:id="rId9"/>
    <p:sldId id="825" r:id="rId10"/>
    <p:sldId id="835" r:id="rId11"/>
    <p:sldId id="750" r:id="rId12"/>
    <p:sldId id="864" r:id="rId13"/>
    <p:sldId id="752" r:id="rId14"/>
    <p:sldId id="919" r:id="rId15"/>
    <p:sldId id="837" r:id="rId16"/>
    <p:sldId id="788" r:id="rId17"/>
    <p:sldId id="645" r:id="rId18"/>
    <p:sldId id="827" r:id="rId19"/>
    <p:sldId id="908" r:id="rId20"/>
    <p:sldId id="795" r:id="rId21"/>
    <p:sldId id="850" r:id="rId22"/>
    <p:sldId id="897" r:id="rId23"/>
    <p:sldId id="898" r:id="rId24"/>
    <p:sldId id="899" r:id="rId25"/>
    <p:sldId id="911" r:id="rId26"/>
    <p:sldId id="900" r:id="rId27"/>
    <p:sldId id="901" r:id="rId28"/>
    <p:sldId id="912" r:id="rId29"/>
    <p:sldId id="909" r:id="rId30"/>
    <p:sldId id="844" r:id="rId31"/>
    <p:sldId id="913" r:id="rId32"/>
    <p:sldId id="823" r:id="rId33"/>
    <p:sldId id="910" r:id="rId34"/>
    <p:sldId id="914" r:id="rId35"/>
    <p:sldId id="915" r:id="rId36"/>
    <p:sldId id="916" r:id="rId37"/>
    <p:sldId id="917" r:id="rId38"/>
    <p:sldId id="920" r:id="rId39"/>
    <p:sldId id="905" r:id="rId40"/>
    <p:sldId id="866" r:id="rId41"/>
    <p:sldId id="836" r:id="rId42"/>
    <p:sldId id="678" r:id="rId43"/>
    <p:sldId id="681" r:id="rId44"/>
    <p:sldId id="759" r:id="rId45"/>
    <p:sldId id="776" r:id="rId46"/>
    <p:sldId id="711" r:id="rId47"/>
    <p:sldId id="712" r:id="rId48"/>
    <p:sldId id="861" r:id="rId49"/>
    <p:sldId id="907" r:id="rId50"/>
    <p:sldId id="884" r:id="rId51"/>
    <p:sldId id="885" r:id="rId52"/>
    <p:sldId id="886" r:id="rId53"/>
    <p:sldId id="887" r:id="rId54"/>
    <p:sldId id="888" r:id="rId55"/>
  </p:sldIdLst>
  <p:sldSz cx="9144000" cy="6858000" type="screen4x3"/>
  <p:notesSz cx="7010400" cy="9223375"/>
  <p:custDataLst>
    <p:tags r:id="rId58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8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800"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800"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800"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8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8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8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8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800" b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9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5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CC3300"/>
    <a:srgbClr val="7E0000"/>
    <a:srgbClr val="990033"/>
    <a:srgbClr val="FF9999"/>
    <a:srgbClr val="FF9933"/>
    <a:srgbClr val="FF7C8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22704" autoAdjust="0"/>
    <p:restoredTop sz="95915" autoAdjust="0"/>
  </p:normalViewPr>
  <p:slideViewPr>
    <p:cSldViewPr snapToGrid="0">
      <p:cViewPr varScale="1">
        <p:scale>
          <a:sx n="112" d="100"/>
          <a:sy n="112" d="100"/>
        </p:scale>
        <p:origin x="1206" y="96"/>
      </p:cViewPr>
      <p:guideLst>
        <p:guide orient="horz" pos="1290"/>
        <p:guide pos="2880"/>
      </p:guideLst>
    </p:cSldViewPr>
  </p:slideViewPr>
  <p:outlineViewPr>
    <p:cViewPr>
      <p:scale>
        <a:sx n="33" d="100"/>
        <a:sy n="33" d="100"/>
      </p:scale>
      <p:origin x="48" y="5868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-2652"/>
    </p:cViewPr>
  </p:sorterViewPr>
  <p:notesViewPr>
    <p:cSldViewPr snapToGrid="0">
      <p:cViewPr varScale="1">
        <p:scale>
          <a:sx n="87" d="100"/>
          <a:sy n="87" d="100"/>
        </p:scale>
        <p:origin x="-3822" y="-78"/>
      </p:cViewPr>
      <p:guideLst>
        <p:guide orient="horz" pos="2905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handoutMaster" Target="handoutMasters/handoutMaster1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1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10" tIns="45605" rIns="91210" bIns="45605" numCol="1" anchor="t" anchorCtr="0" compatLnSpc="1">
            <a:prstTxWarp prst="textNoShape">
              <a:avLst/>
            </a:prstTxWarp>
          </a:bodyPr>
          <a:lstStyle>
            <a:lvl1pPr defTabSz="913007" eaLnBrk="1" hangingPunct="1">
              <a:defRPr sz="1300" b="0"/>
            </a:lvl1pPr>
          </a:lstStyle>
          <a:p>
            <a:pPr>
              <a:defRPr/>
            </a:pPr>
            <a:r>
              <a:rPr lang="en-US" dirty="0"/>
              <a:t>HUBS 101: Budget &amp; Report Overview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2560" y="0"/>
            <a:ext cx="3037840" cy="461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10" tIns="45605" rIns="91210" bIns="45605" numCol="1" anchor="t" anchorCtr="0" compatLnSpc="1">
            <a:prstTxWarp prst="textNoShape">
              <a:avLst/>
            </a:prstTxWarp>
          </a:bodyPr>
          <a:lstStyle>
            <a:lvl1pPr algn="r" defTabSz="913007" eaLnBrk="1" hangingPunct="1">
              <a:defRPr sz="1300" b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61892"/>
            <a:ext cx="3037840" cy="461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10" tIns="45605" rIns="91210" bIns="45605" numCol="1" anchor="b" anchorCtr="0" compatLnSpc="1">
            <a:prstTxWarp prst="textNoShape">
              <a:avLst/>
            </a:prstTxWarp>
          </a:bodyPr>
          <a:lstStyle>
            <a:lvl1pPr defTabSz="913007" eaLnBrk="1" hangingPunct="1">
              <a:defRPr sz="1300" b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2560" y="8761892"/>
            <a:ext cx="3037840" cy="461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10" tIns="45605" rIns="91210" bIns="45605" numCol="1" anchor="b" anchorCtr="0" compatLnSpc="1">
            <a:prstTxWarp prst="textNoShape">
              <a:avLst/>
            </a:prstTxWarp>
          </a:bodyPr>
          <a:lstStyle>
            <a:lvl1pPr algn="r" defTabSz="913007" eaLnBrk="1" hangingPunct="1">
              <a:defRPr sz="1300" b="0"/>
            </a:lvl1pPr>
          </a:lstStyle>
          <a:p>
            <a:pPr>
              <a:defRPr/>
            </a:pPr>
            <a:fld id="{228ABC5C-6857-49C8-A21B-3D55E77BA43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695959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1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10" tIns="45605" rIns="91210" bIns="45605" numCol="1" anchor="t" anchorCtr="0" compatLnSpc="1">
            <a:prstTxWarp prst="textNoShape">
              <a:avLst/>
            </a:prstTxWarp>
          </a:bodyPr>
          <a:lstStyle>
            <a:lvl1pPr defTabSz="913007" eaLnBrk="1" hangingPunct="1">
              <a:defRPr sz="1300" b="0"/>
            </a:lvl1pPr>
          </a:lstStyle>
          <a:p>
            <a:pPr>
              <a:defRPr/>
            </a:pPr>
            <a:r>
              <a:rPr lang="en-US" dirty="0"/>
              <a:t>HUBS 101: Budget &amp; Report Overview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2560" y="0"/>
            <a:ext cx="3037840" cy="461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10" tIns="45605" rIns="91210" bIns="45605" numCol="1" anchor="t" anchorCtr="0" compatLnSpc="1">
            <a:prstTxWarp prst="textNoShape">
              <a:avLst/>
            </a:prstTxWarp>
          </a:bodyPr>
          <a:lstStyle>
            <a:lvl1pPr algn="r" defTabSz="913007" eaLnBrk="1" hangingPunct="1">
              <a:defRPr sz="1300" b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91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06500" y="692150"/>
            <a:ext cx="4606925" cy="3455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4720" y="4378583"/>
            <a:ext cx="5140960" cy="4153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10" tIns="45605" rIns="91210" bIns="456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61892"/>
            <a:ext cx="3037840" cy="461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10" tIns="45605" rIns="91210" bIns="45605" numCol="1" anchor="b" anchorCtr="0" compatLnSpc="1">
            <a:prstTxWarp prst="textNoShape">
              <a:avLst/>
            </a:prstTxWarp>
          </a:bodyPr>
          <a:lstStyle>
            <a:lvl1pPr defTabSz="913007" eaLnBrk="1" hangingPunct="1">
              <a:defRPr sz="1300" b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2560" y="8761892"/>
            <a:ext cx="3037840" cy="461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10" tIns="45605" rIns="91210" bIns="45605" numCol="1" anchor="b" anchorCtr="0" compatLnSpc="1">
            <a:prstTxWarp prst="textNoShape">
              <a:avLst/>
            </a:prstTxWarp>
          </a:bodyPr>
          <a:lstStyle>
            <a:lvl1pPr algn="r" defTabSz="913007" eaLnBrk="1" hangingPunct="1">
              <a:defRPr sz="1300" b="0"/>
            </a:lvl1pPr>
          </a:lstStyle>
          <a:p>
            <a:pPr>
              <a:defRPr/>
            </a:pPr>
            <a:fld id="{F9ACB1C6-6F4F-4D84-B403-69178630691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72031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2813"/>
            <a:fld id="{E74CED03-B568-4F2C-A1C1-A435D0674104}" type="slidenum">
              <a:rPr lang="en-US" smtClean="0"/>
              <a:pPr defTabSz="912813"/>
              <a:t>1</a:t>
            </a:fld>
            <a:endParaRPr lang="en-US" dirty="0" smtClean="0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1738" y="690563"/>
            <a:ext cx="4610100" cy="3457575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720" y="4380159"/>
            <a:ext cx="5140960" cy="4153353"/>
          </a:xfrm>
          <a:noFill/>
          <a:ln/>
        </p:spPr>
        <p:txBody>
          <a:bodyPr/>
          <a:lstStyle/>
          <a:p>
            <a:pPr marL="222250" indent="-222250" eaLnBrk="1" hangingPunct="1"/>
            <a:r>
              <a:rPr lang="en-US" dirty="0" smtClean="0"/>
              <a:t>Train-the-Trainer Script – Slide 1</a:t>
            </a:r>
          </a:p>
          <a:p>
            <a:pPr marL="222250" indent="-222250" eaLnBrk="1" hangingPunct="1"/>
            <a:endParaRPr lang="en-US" dirty="0" smtClean="0"/>
          </a:p>
          <a:p>
            <a:pPr marL="222250" indent="-222250" eaLnBrk="1" hangingPunct="1">
              <a:buFontTx/>
              <a:buAutoNum type="arabicPeriod"/>
            </a:pPr>
            <a:r>
              <a:rPr lang="en-US" dirty="0" smtClean="0"/>
              <a:t>Welcome participants</a:t>
            </a:r>
          </a:p>
          <a:p>
            <a:pPr marL="222250" indent="-222250" eaLnBrk="1" hangingPunct="1">
              <a:buFontTx/>
              <a:buAutoNum type="arabicPeriod"/>
            </a:pPr>
            <a:r>
              <a:rPr lang="en-US" dirty="0" smtClean="0"/>
              <a:t>Introduce self</a:t>
            </a:r>
          </a:p>
          <a:p>
            <a:pPr marL="222250" indent="-222250" eaLnBrk="1" hangingPunct="1">
              <a:buFontTx/>
              <a:buAutoNum type="arabicPeriod"/>
            </a:pPr>
            <a:r>
              <a:rPr lang="en-US" dirty="0" smtClean="0"/>
              <a:t>State purpose of course: to introduce participants to the new HUBS system</a:t>
            </a:r>
          </a:p>
          <a:p>
            <a:pPr marL="222250" indent="-222250" eaLnBrk="1" hangingPunct="1">
              <a:buFontTx/>
              <a:buAutoNum type="arabicPeriod"/>
            </a:pPr>
            <a:r>
              <a:rPr lang="en-US" dirty="0" smtClean="0"/>
              <a:t>State length of class (4 hours) and number of breaks (usually 2)</a:t>
            </a:r>
          </a:p>
          <a:p>
            <a:pPr marL="222250" indent="-222250" eaLnBrk="1" hangingPunct="1">
              <a:buFontTx/>
              <a:buAutoNum type="arabicPeriod"/>
            </a:pPr>
            <a:r>
              <a:rPr lang="en-US" dirty="0" smtClean="0"/>
              <a:t>State location of restrooms, if necessary</a:t>
            </a:r>
          </a:p>
          <a:p>
            <a:pPr marL="222250" indent="-222250" eaLnBrk="1" hangingPunct="1">
              <a:buFontTx/>
              <a:buAutoNum type="arabicPeriod"/>
            </a:pPr>
            <a:r>
              <a:rPr lang="en-US" dirty="0" smtClean="0"/>
              <a:t>Send around sheet to take attendance</a:t>
            </a:r>
          </a:p>
          <a:p>
            <a:pPr marL="222250" indent="-222250" eaLnBrk="1" hangingPunct="1">
              <a:buFontTx/>
              <a:buAutoNum type="arabicPeriod"/>
            </a:pPr>
            <a:r>
              <a:rPr lang="en-US" dirty="0" smtClean="0"/>
              <a:t>Point out contents of Participant Guide (use Table of Contents)</a:t>
            </a:r>
          </a:p>
          <a:p>
            <a:pPr marL="222250" indent="-222250" eaLnBrk="1" hangingPunct="1">
              <a:buFontTx/>
              <a:buAutoNum type="arabicPeriod"/>
            </a:pPr>
            <a:r>
              <a:rPr lang="en-US" dirty="0" smtClean="0"/>
              <a:t>Welcome questions</a:t>
            </a:r>
          </a:p>
          <a:p>
            <a:pPr marL="222250" indent="-222250" eaLnBrk="1" hangingPunct="1">
              <a:buFontTx/>
              <a:buAutoNum type="arabicPeriod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503280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2813"/>
            <a:fld id="{80DC4007-C3EA-41AA-938F-A0F0D0CBA0AB}" type="slidenum">
              <a:rPr lang="en-US" smtClean="0"/>
              <a:pPr defTabSz="912813"/>
              <a:t>13</a:t>
            </a:fld>
            <a:endParaRPr lang="en-US" dirty="0" smtClean="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 smtClean="0"/>
              <a:t>FAS budget data is contained in three planning applications divided by Tub:</a:t>
            </a:r>
          </a:p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45554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b="1" dirty="0" smtClean="0"/>
              <a:t>You only have to set Preferences once, HUBS will remember these in the future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0254965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037840" cy="461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10" tIns="45605" rIns="91210" bIns="45605"/>
          <a:lstStyle/>
          <a:p>
            <a:pPr defTabSz="912813"/>
            <a:r>
              <a:rPr lang="en-US" sz="1300" b="0" dirty="0"/>
              <a:t>HUBS: An Introduction</a:t>
            </a:r>
          </a:p>
        </p:txBody>
      </p:sp>
      <p:sp>
        <p:nvSpPr>
          <p:cNvPr id="61443" name="Rectangle 7"/>
          <p:cNvSpPr txBox="1">
            <a:spLocks noGrp="1" noChangeArrowheads="1"/>
          </p:cNvSpPr>
          <p:nvPr/>
        </p:nvSpPr>
        <p:spPr bwMode="auto">
          <a:xfrm>
            <a:off x="3972560" y="8761892"/>
            <a:ext cx="3037840" cy="461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10" tIns="45605" rIns="91210" bIns="45605" anchor="b"/>
          <a:lstStyle/>
          <a:p>
            <a:pPr algn="r" defTabSz="912813"/>
            <a:fld id="{EA1730AB-4F44-45B0-8DDF-EC275B87BDF4}" type="slidenum">
              <a:rPr lang="en-US" sz="1300" b="0"/>
              <a:pPr algn="r" defTabSz="912813"/>
              <a:t>16</a:t>
            </a:fld>
            <a:endParaRPr lang="en-US" sz="1300" b="0" dirty="0"/>
          </a:p>
        </p:txBody>
      </p:sp>
      <p:sp>
        <p:nvSpPr>
          <p:cNvPr id="614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152557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b="1" dirty="0" smtClean="0"/>
              <a:t>You only have to set Planning Preferences once</a:t>
            </a:r>
          </a:p>
        </p:txBody>
      </p:sp>
    </p:spTree>
    <p:extLst>
      <p:ext uri="{BB962C8B-B14F-4D97-AF65-F5344CB8AC3E}">
        <p14:creationId xmlns:p14="http://schemas.microsoft.com/office/powerpoint/2010/main" val="37732312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b="1" dirty="0" smtClean="0"/>
              <a:t>You only have to set Planning Preferences once</a:t>
            </a:r>
          </a:p>
        </p:txBody>
      </p:sp>
    </p:spTree>
    <p:extLst>
      <p:ext uri="{BB962C8B-B14F-4D97-AF65-F5344CB8AC3E}">
        <p14:creationId xmlns:p14="http://schemas.microsoft.com/office/powerpoint/2010/main" val="2533029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 smtClean="0"/>
              <a:t>A box will appear prompting for all the parts of the funding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747094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ACB1C6-6F4F-4D84-B403-6917863069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33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68483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ACB1C6-6F4F-4D84-B403-6917863069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38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1331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lvl="1" eaLnBrk="1" hangingPunct="1"/>
            <a:r>
              <a:rPr lang="en-US" sz="1400" dirty="0" smtClean="0"/>
              <a:t>You can click on any of the dimensions in the POV to change a parameter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869864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2813"/>
            <a:fld id="{B3B47C97-386B-47A2-96BA-F0A15971D164}" type="slidenum">
              <a:rPr lang="en-US" smtClean="0"/>
              <a:pPr defTabSz="912813"/>
              <a:t>44</a:t>
            </a:fld>
            <a:endParaRPr lang="en-US" dirty="0" smtClean="0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66120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2813"/>
            <a:fld id="{405CC858-FE0A-4D8B-AD70-0FF551EC56BB}" type="slidenum">
              <a:rPr lang="en-US" smtClean="0"/>
              <a:pPr defTabSz="912813"/>
              <a:t>2</a:t>
            </a:fld>
            <a:endParaRPr lang="en-US" dirty="0" smtClean="0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20000"/>
              </a:spcBef>
            </a:pPr>
            <a:r>
              <a:rPr lang="en-US" b="1" dirty="0" smtClean="0">
                <a:solidFill>
                  <a:schemeClr val="bg2"/>
                </a:solidFill>
              </a:rPr>
              <a:t>HUBS introduces several new concepts that are important to understand:</a:t>
            </a:r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Each tub’s application will provide access to two “cubes”: An employee cube containing salary data and a CINA cube containing non-salary data.</a:t>
            </a:r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080673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 smtClean="0"/>
              <a:t>Choose one of the employees listed</a:t>
            </a:r>
          </a:p>
          <a:p>
            <a:pPr eaLnBrk="1" hangingPunct="1"/>
            <a:r>
              <a:rPr lang="en-US" dirty="0" smtClean="0"/>
              <a:t>Starting in January delete the salary and the FTE</a:t>
            </a:r>
          </a:p>
          <a:p>
            <a:pPr eaLnBrk="1" hangingPunct="1"/>
            <a:r>
              <a:rPr lang="en-US" dirty="0" smtClean="0"/>
              <a:t>Make sure you clear the cell by pressing </a:t>
            </a:r>
            <a:r>
              <a:rPr lang="en-US" b="1" dirty="0" smtClean="0"/>
              <a:t>Delete</a:t>
            </a:r>
            <a:r>
              <a:rPr lang="en-US" dirty="0" smtClean="0"/>
              <a:t> on the keyboard instead of entering 0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192438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 smtClean="0"/>
              <a:t>Choose one of the employees listed</a:t>
            </a:r>
          </a:p>
          <a:p>
            <a:pPr eaLnBrk="1" hangingPunct="1"/>
            <a:r>
              <a:rPr lang="en-US" dirty="0" smtClean="0"/>
              <a:t>Starting in January delete the salary and the FTE</a:t>
            </a:r>
          </a:p>
          <a:p>
            <a:pPr eaLnBrk="1" hangingPunct="1"/>
            <a:r>
              <a:rPr lang="en-US" dirty="0" smtClean="0"/>
              <a:t>Make sure you clear the cell by pressing </a:t>
            </a:r>
            <a:r>
              <a:rPr lang="en-US" b="1" dirty="0" smtClean="0"/>
              <a:t>Delete</a:t>
            </a:r>
            <a:r>
              <a:rPr lang="en-US" dirty="0" smtClean="0"/>
              <a:t> on the keyboard instead of entering 0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136586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2813"/>
            <a:fld id="{624B37BD-73A8-4AE3-A6F9-1EDACD9E1691}" type="slidenum">
              <a:rPr lang="en-US" smtClean="0"/>
              <a:pPr defTabSz="912813"/>
              <a:t>3</a:t>
            </a:fld>
            <a:endParaRPr lang="en-US" dirty="0" smtClean="0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 smtClean="0"/>
              <a:t>Train-the-Trainer Script – Slide 14 – An Employee “cube” and a CINA “cube”</a:t>
            </a:r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Each tub’s application will provide access to two “cubes”: An employee cube containing salary data and a “Change in Nets Assets” CINA cube containing non-salary data.</a:t>
            </a:r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954494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2813"/>
            <a:fld id="{6F11E959-503F-4CA0-B760-42A80808662F}" type="slidenum">
              <a:rPr lang="en-US" smtClean="0"/>
              <a:pPr defTabSz="912813"/>
              <a:t>4</a:t>
            </a:fld>
            <a:endParaRPr lang="en-US" dirty="0" smtClean="0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 smtClean="0"/>
              <a:t>Train-the-Trainer Script – Slide 15 – An Employee “cube” and a CINA “cube”</a:t>
            </a:r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Information is added into the Employee Cube from PeopleSoft and other systems.  The tub financial office will also provide data here.  </a:t>
            </a:r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756264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b="1" dirty="0" smtClean="0">
                <a:solidFill>
                  <a:srgbClr val="000000"/>
                </a:solidFill>
              </a:rPr>
              <a:t>The abbreviation in HUBS for reports is FR</a:t>
            </a:r>
            <a:r>
              <a:rPr lang="en-US" dirty="0" smtClean="0">
                <a:solidFill>
                  <a:srgbClr val="000000"/>
                </a:solidFill>
              </a:rPr>
              <a:t>BCxxxx</a:t>
            </a:r>
            <a:r>
              <a:rPr lang="en-US" b="1" dirty="0" smtClean="0">
                <a:solidFill>
                  <a:srgbClr val="000000"/>
                </a:solidFill>
              </a:rPr>
              <a:t>.</a:t>
            </a:r>
          </a:p>
          <a:p>
            <a:endParaRPr lang="en-US" b="1" dirty="0" smtClean="0">
              <a:solidFill>
                <a:srgbClr val="000000"/>
              </a:solidFill>
            </a:endParaRPr>
          </a:p>
          <a:p>
            <a:pPr eaLnBrk="1" hangingPunct="1">
              <a:spcBef>
                <a:spcPct val="20000"/>
              </a:spcBef>
            </a:pPr>
            <a:r>
              <a:rPr lang="en-US" dirty="0" smtClean="0">
                <a:solidFill>
                  <a:srgbClr val="000000"/>
                </a:solidFill>
              </a:rPr>
              <a:t>In addition, reports are an essential part of financial business processes related to budgeting and forecasting.</a:t>
            </a:r>
          </a:p>
          <a:p>
            <a:endParaRPr lang="en-US" b="1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8067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US" b="1" dirty="0" smtClean="0">
                <a:solidFill>
                  <a:srgbClr val="000000"/>
                </a:solidFill>
              </a:rPr>
              <a:t>The abbreviation in HUBS for web forms is WF</a:t>
            </a:r>
            <a:r>
              <a:rPr lang="en-US" dirty="0" smtClean="0">
                <a:solidFill>
                  <a:srgbClr val="000000"/>
                </a:solidFill>
              </a:rPr>
              <a:t>BCxxxx</a:t>
            </a:r>
            <a:r>
              <a:rPr lang="en-US" b="1" dirty="0" smtClean="0">
                <a:solidFill>
                  <a:srgbClr val="000000"/>
                </a:solidFill>
              </a:rPr>
              <a:t>.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496897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en-US" b="1" dirty="0" smtClean="0">
                <a:solidFill>
                  <a:srgbClr val="000000"/>
                </a:solidFill>
              </a:rPr>
              <a:t>The abbreviation in HUBS for business rules is BRBC</a:t>
            </a:r>
            <a:r>
              <a:rPr lang="en-US" dirty="0" smtClean="0">
                <a:solidFill>
                  <a:srgbClr val="000000"/>
                </a:solidFill>
              </a:rPr>
              <a:t>xxx</a:t>
            </a:r>
            <a:r>
              <a:rPr lang="en-US" b="1" dirty="0" smtClean="0">
                <a:solidFill>
                  <a:srgbClr val="000000"/>
                </a:solidFill>
              </a:rPr>
              <a:t>.</a:t>
            </a:r>
          </a:p>
          <a:p>
            <a:pPr algn="ctr" eaLnBrk="1" hangingPunct="1">
              <a:spcBef>
                <a:spcPct val="20000"/>
              </a:spcBef>
            </a:pPr>
            <a:endParaRPr lang="en-US" b="1" dirty="0" smtClean="0">
              <a:solidFill>
                <a:srgbClr val="000000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en-US" dirty="0" smtClean="0">
                <a:solidFill>
                  <a:srgbClr val="000000"/>
                </a:solidFill>
              </a:rPr>
              <a:t>Example: A business rule may be created for calculating fringe benefit expenses based on employee salary and fringe benefit rates. </a:t>
            </a:r>
          </a:p>
          <a:p>
            <a:pPr algn="ctr" eaLnBrk="1" hangingPunct="1">
              <a:spcBef>
                <a:spcPct val="20000"/>
              </a:spcBef>
            </a:pPr>
            <a:endParaRPr lang="en-US" b="1" dirty="0" smtClean="0">
              <a:solidFill>
                <a:srgbClr val="000000"/>
              </a:solidFill>
            </a:endParaRP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633625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b="1" dirty="0" smtClean="0">
                <a:solidFill>
                  <a:srgbClr val="000000"/>
                </a:solidFill>
              </a:rPr>
              <a:t>The abbreviation in HUBS for reports is FR</a:t>
            </a:r>
            <a:r>
              <a:rPr lang="en-US" dirty="0" smtClean="0">
                <a:solidFill>
                  <a:srgbClr val="000000"/>
                </a:solidFill>
              </a:rPr>
              <a:t>BCxxxx</a:t>
            </a:r>
            <a:r>
              <a:rPr lang="en-US" b="1" dirty="0" smtClean="0">
                <a:solidFill>
                  <a:srgbClr val="000000"/>
                </a:solidFill>
              </a:rPr>
              <a:t>.</a:t>
            </a:r>
          </a:p>
          <a:p>
            <a:endParaRPr lang="en-US" b="1" dirty="0" smtClean="0">
              <a:solidFill>
                <a:srgbClr val="000000"/>
              </a:solidFill>
            </a:endParaRPr>
          </a:p>
          <a:p>
            <a:pPr eaLnBrk="1" hangingPunct="1">
              <a:spcBef>
                <a:spcPct val="20000"/>
              </a:spcBef>
            </a:pPr>
            <a:r>
              <a:rPr lang="en-US" dirty="0" smtClean="0">
                <a:solidFill>
                  <a:srgbClr val="000000"/>
                </a:solidFill>
              </a:rPr>
              <a:t>In addition, reports are an essential part of financial business processes related to budgeting and forecasting.</a:t>
            </a:r>
          </a:p>
          <a:p>
            <a:endParaRPr lang="en-US" b="1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65321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2813"/>
            <a:fld id="{5450E826-9EF1-46C6-9B75-3BBA8441841B}" type="slidenum">
              <a:rPr lang="en-US" smtClean="0"/>
              <a:pPr defTabSz="912813"/>
              <a:t>11</a:t>
            </a:fld>
            <a:endParaRPr lang="en-US" dirty="0" smtClean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At the login screen, System status messages will appear in the Status Messages box.</a:t>
            </a:r>
          </a:p>
          <a:p>
            <a:pPr eaLnBrk="1" hangingPunct="1"/>
            <a:r>
              <a:rPr lang="en-US" dirty="0" smtClean="0"/>
              <a:t>Note that this is not the usual Harvard PIN page, but you will still log in with your HUID and PIN.</a:t>
            </a:r>
          </a:p>
          <a:p>
            <a:pPr eaLnBrk="1" hangingPunct="1"/>
            <a:r>
              <a:rPr lang="en-US" dirty="0" smtClean="0"/>
              <a:t>Once you have entered your login information, you will be brought to the Workspace. </a:t>
            </a:r>
          </a:p>
        </p:txBody>
      </p:sp>
    </p:spTree>
    <p:extLst>
      <p:ext uri="{BB962C8B-B14F-4D97-AF65-F5344CB8AC3E}">
        <p14:creationId xmlns:p14="http://schemas.microsoft.com/office/powerpoint/2010/main" val="3929183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0"/>
          <p:cNvSpPr>
            <a:spLocks noChangeArrowheads="1"/>
          </p:cNvSpPr>
          <p:nvPr/>
        </p:nvSpPr>
        <p:spPr bwMode="auto">
          <a:xfrm>
            <a:off x="0" y="6307138"/>
            <a:ext cx="9144000" cy="53975"/>
          </a:xfrm>
          <a:prstGeom prst="rect">
            <a:avLst/>
          </a:prstGeom>
          <a:solidFill>
            <a:srgbClr val="8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fr-FR" sz="2400" b="0" dirty="0">
              <a:latin typeface="Times New Roman" pitchFamily="18" charset="0"/>
            </a:endParaRPr>
          </a:p>
        </p:txBody>
      </p:sp>
      <p:sp>
        <p:nvSpPr>
          <p:cNvPr id="5" name="Rectangle 31"/>
          <p:cNvSpPr>
            <a:spLocks noChangeArrowheads="1"/>
          </p:cNvSpPr>
          <p:nvPr/>
        </p:nvSpPr>
        <p:spPr bwMode="auto">
          <a:xfrm>
            <a:off x="0" y="1685925"/>
            <a:ext cx="9144000" cy="2286000"/>
          </a:xfrm>
          <a:prstGeom prst="rect">
            <a:avLst/>
          </a:prstGeom>
          <a:solidFill>
            <a:srgbClr val="800000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1000" b="0" dirty="0">
              <a:latin typeface="Helvetica" pitchFamily="34" charset="0"/>
              <a:cs typeface="Arial" charset="0"/>
            </a:endParaRPr>
          </a:p>
        </p:txBody>
      </p:sp>
      <p:pic>
        <p:nvPicPr>
          <p:cNvPr id="6" name="Picture 37" descr="Harvard-Seal-Nic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" y="157163"/>
            <a:ext cx="1406525" cy="131127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</p:pic>
      <p:sp>
        <p:nvSpPr>
          <p:cNvPr id="22571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5419725" y="4310063"/>
            <a:ext cx="2832100" cy="1752600"/>
          </a:xfrm>
        </p:spPr>
        <p:txBody>
          <a:bodyPr/>
          <a:lstStyle>
            <a:lvl1pPr marL="0" indent="0" algn="ctr">
              <a:buFontTx/>
              <a:buNone/>
              <a:defRPr sz="14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21500" y="0"/>
            <a:ext cx="2135188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0"/>
            <a:ext cx="625475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0488" y="0"/>
            <a:ext cx="7696200" cy="10398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14350" y="1266825"/>
            <a:ext cx="8423275" cy="23383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" y="3757613"/>
            <a:ext cx="8423275" cy="23383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0488" y="0"/>
            <a:ext cx="7696200" cy="10398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0" y="1266825"/>
            <a:ext cx="8423275" cy="23383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3757613"/>
            <a:ext cx="8423275" cy="23383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0488" y="0"/>
            <a:ext cx="7696200" cy="10398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14350" y="1266825"/>
            <a:ext cx="4135438" cy="48291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2188" y="1266825"/>
            <a:ext cx="4135437" cy="48291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0" y="1266825"/>
            <a:ext cx="4135438" cy="48291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2188" y="1266825"/>
            <a:ext cx="4135437" cy="48291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360488" y="0"/>
            <a:ext cx="7696200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266825"/>
            <a:ext cx="8423275" cy="482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1517" name="Text Box 13"/>
          <p:cNvSpPr txBox="1">
            <a:spLocks noChangeArrowheads="1"/>
          </p:cNvSpPr>
          <p:nvPr/>
        </p:nvSpPr>
        <p:spPr bwMode="auto">
          <a:xfrm>
            <a:off x="4413250" y="6599238"/>
            <a:ext cx="730250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  <a:defRPr/>
            </a:pPr>
            <a:r>
              <a:rPr lang="en-US" sz="1000" dirty="0"/>
              <a:t>Page </a:t>
            </a:r>
            <a:fld id="{266F4523-BF2C-40EF-83BA-ACA11B5802F1}" type="slidenum">
              <a:rPr lang="en-US" sz="1000"/>
              <a:pPr>
                <a:lnSpc>
                  <a:spcPct val="120000"/>
                </a:lnSpc>
                <a:spcBef>
                  <a:spcPct val="50000"/>
                </a:spcBef>
                <a:defRPr/>
              </a:pPr>
              <a:t>‹#›</a:t>
            </a:fld>
            <a:endParaRPr lang="en-US" sz="1000" dirty="0"/>
          </a:p>
        </p:txBody>
      </p:sp>
      <p:sp>
        <p:nvSpPr>
          <p:cNvPr id="21532" name="Rectangle 28"/>
          <p:cNvSpPr>
            <a:spLocks noChangeArrowheads="1"/>
          </p:cNvSpPr>
          <p:nvPr/>
        </p:nvSpPr>
        <p:spPr bwMode="auto">
          <a:xfrm>
            <a:off x="38100" y="1101725"/>
            <a:ext cx="9113838" cy="73025"/>
          </a:xfrm>
          <a:prstGeom prst="rect">
            <a:avLst/>
          </a:prstGeom>
          <a:solidFill>
            <a:srgbClr val="33333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fr-FR" sz="2400" b="0" dirty="0">
              <a:latin typeface="Times New Roman" pitchFamily="18" charset="0"/>
            </a:endParaRPr>
          </a:p>
        </p:txBody>
      </p:sp>
      <p:pic>
        <p:nvPicPr>
          <p:cNvPr id="1030" name="Picture 29" descr="Harvard-Seal-Nice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9525" y="0"/>
            <a:ext cx="1109663" cy="1033463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</p:pic>
      <p:grpSp>
        <p:nvGrpSpPr>
          <p:cNvPr id="1031" name="Group 36"/>
          <p:cNvGrpSpPr>
            <a:grpSpLocks/>
          </p:cNvGrpSpPr>
          <p:nvPr/>
        </p:nvGrpSpPr>
        <p:grpSpPr bwMode="auto">
          <a:xfrm>
            <a:off x="0" y="1106488"/>
            <a:ext cx="381000" cy="5751512"/>
            <a:chOff x="0" y="697"/>
            <a:chExt cx="240" cy="3623"/>
          </a:xfrm>
        </p:grpSpPr>
        <p:sp>
          <p:nvSpPr>
            <p:cNvPr id="21537" name="Rectangle 33"/>
            <p:cNvSpPr>
              <a:spLocks noChangeArrowheads="1"/>
            </p:cNvSpPr>
            <p:nvPr userDrawn="1"/>
          </p:nvSpPr>
          <p:spPr bwMode="auto">
            <a:xfrm>
              <a:off x="0" y="2448"/>
              <a:ext cx="240" cy="1872"/>
            </a:xfrm>
            <a:prstGeom prst="rect">
              <a:avLst/>
            </a:prstGeom>
            <a:solidFill>
              <a:srgbClr val="80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 dirty="0"/>
            </a:p>
          </p:txBody>
        </p:sp>
        <p:sp>
          <p:nvSpPr>
            <p:cNvPr id="21539" name="Rectangle 35"/>
            <p:cNvSpPr>
              <a:spLocks noChangeArrowheads="1"/>
            </p:cNvSpPr>
            <p:nvPr userDrawn="1"/>
          </p:nvSpPr>
          <p:spPr bwMode="auto">
            <a:xfrm>
              <a:off x="0" y="697"/>
              <a:ext cx="240" cy="1751"/>
            </a:xfrm>
            <a:prstGeom prst="rect">
              <a:avLst/>
            </a:prstGeom>
            <a:solidFill>
              <a:srgbClr val="80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  <p:sldLayoutId id="2147483815" r:id="rId12"/>
    <p:sldLayoutId id="2147483816" r:id="rId13"/>
    <p:sldLayoutId id="2147483817" r:id="rId14"/>
  </p:sldLayoutIdLst>
  <p:txStyles>
    <p:titleStyle>
      <a:lvl1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2pPr>
      <a:lvl3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3pPr>
      <a:lvl4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4pPr>
      <a:lvl5pPr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5pPr>
      <a:lvl6pPr marL="457200" algn="l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6pPr>
      <a:lvl7pPr marL="914400" algn="l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7pPr>
      <a:lvl8pPr marL="1371600" algn="l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8pPr>
      <a:lvl9pPr marL="1828800" algn="l" rtl="0" fontAlgn="base">
        <a:lnSpc>
          <a:spcPts val="28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</a:defRPr>
      </a:lvl9pPr>
    </p:titleStyle>
    <p:bodyStyle>
      <a:lvl1pPr marL="234950" indent="-23495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bg2"/>
          </a:solidFill>
          <a:latin typeface="+mn-lt"/>
          <a:ea typeface="+mn-ea"/>
          <a:cs typeface="+mn-cs"/>
        </a:defRPr>
      </a:lvl1pPr>
      <a:lvl2pPr marL="576263" indent="-2270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>
          <a:solidFill>
            <a:schemeClr val="bg2"/>
          </a:solidFill>
          <a:latin typeface="+mn-lt"/>
        </a:defRPr>
      </a:lvl2pPr>
      <a:lvl3pPr marL="866775" indent="-176213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</a:defRPr>
      </a:lvl3pPr>
      <a:lvl4pPr marL="1196975" indent="-1635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>
          <a:solidFill>
            <a:schemeClr val="bg2"/>
          </a:solidFill>
          <a:latin typeface="+mn-lt"/>
        </a:defRPr>
      </a:lvl4pPr>
      <a:lvl5pPr marL="1604963" indent="-176213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</a:defRPr>
      </a:lvl5pPr>
      <a:lvl6pPr marL="2062163" indent="-176213" algn="l" rtl="0" fontAlgn="base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</a:defRPr>
      </a:lvl6pPr>
      <a:lvl7pPr marL="2519363" indent="-176213" algn="l" rtl="0" fontAlgn="base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</a:defRPr>
      </a:lvl7pPr>
      <a:lvl8pPr marL="2976563" indent="-176213" algn="l" rtl="0" fontAlgn="base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</a:defRPr>
      </a:lvl8pPr>
      <a:lvl9pPr marL="3433763" indent="-176213" algn="l" rtl="0" fontAlgn="base">
        <a:spcBef>
          <a:spcPct val="20000"/>
        </a:spcBef>
        <a:spcAft>
          <a:spcPct val="0"/>
        </a:spcAft>
        <a:buChar char="•"/>
        <a:defRPr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4"/>
          <p:cNvSpPr txBox="1">
            <a:spLocks noChangeArrowheads="1"/>
          </p:cNvSpPr>
          <p:nvPr/>
        </p:nvSpPr>
        <p:spPr bwMode="auto">
          <a:xfrm>
            <a:off x="6991350" y="4510088"/>
            <a:ext cx="92075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45720" rIns="45720">
            <a:spAutoFit/>
          </a:bodyPr>
          <a:lstStyle/>
          <a:p>
            <a:pPr eaLnBrk="0" hangingPunct="0"/>
            <a:endParaRPr lang="en-US" sz="1400" b="0" dirty="0"/>
          </a:p>
        </p:txBody>
      </p:sp>
      <p:sp>
        <p:nvSpPr>
          <p:cNvPr id="3075" name="Rectangle 7"/>
          <p:cNvSpPr>
            <a:spLocks noChangeArrowheads="1"/>
          </p:cNvSpPr>
          <p:nvPr/>
        </p:nvSpPr>
        <p:spPr bwMode="auto">
          <a:xfrm>
            <a:off x="1690688" y="2379663"/>
            <a:ext cx="5375275" cy="1138237"/>
          </a:xfrm>
          <a:prstGeom prst="rect">
            <a:avLst/>
          </a:prstGeom>
          <a:solidFill>
            <a:srgbClr val="7E0000"/>
          </a:solidFill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3600" dirty="0">
                <a:solidFill>
                  <a:schemeClr val="bg1"/>
                </a:solidFill>
              </a:rPr>
              <a:t>HUBS 101: </a:t>
            </a:r>
          </a:p>
          <a:p>
            <a:pPr algn="ctr" eaLnBrk="0" hangingPunct="0"/>
            <a:r>
              <a:rPr lang="en-US" sz="3200" dirty="0">
                <a:solidFill>
                  <a:schemeClr val="bg1"/>
                </a:solidFill>
              </a:rPr>
              <a:t>Budget &amp; Report Overview</a:t>
            </a:r>
          </a:p>
        </p:txBody>
      </p:sp>
      <p:sp>
        <p:nvSpPr>
          <p:cNvPr id="3076" name="Rectangle 8"/>
          <p:cNvSpPr>
            <a:spLocks noChangeArrowheads="1"/>
          </p:cNvSpPr>
          <p:nvPr/>
        </p:nvSpPr>
        <p:spPr bwMode="auto">
          <a:xfrm>
            <a:off x="4295775" y="4862513"/>
            <a:ext cx="4572000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1400" b="0" dirty="0" smtClean="0">
                <a:solidFill>
                  <a:schemeClr val="bg2"/>
                </a:solidFill>
              </a:rPr>
              <a:t>Administrative Operations - </a:t>
            </a:r>
            <a:r>
              <a:rPr lang="en-US" sz="1400" b="0" dirty="0">
                <a:solidFill>
                  <a:schemeClr val="bg2"/>
                </a:solidFill>
              </a:rPr>
              <a:t>ASAP</a:t>
            </a:r>
          </a:p>
          <a:p>
            <a:pPr algn="ctr" eaLnBrk="0" hangingPunct="0"/>
            <a:r>
              <a:rPr lang="en-US" sz="1400" b="0" dirty="0" smtClean="0">
                <a:solidFill>
                  <a:schemeClr val="bg2"/>
                </a:solidFill>
              </a:rPr>
              <a:t>October 2016</a:t>
            </a:r>
            <a:endParaRPr lang="en-US" sz="1400" b="0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46188" y="0"/>
            <a:ext cx="7696200" cy="1039813"/>
          </a:xfrm>
        </p:spPr>
        <p:txBody>
          <a:bodyPr/>
          <a:lstStyle/>
          <a:p>
            <a:pPr eaLnBrk="1" hangingPunct="1"/>
            <a:r>
              <a:rPr lang="en-US" dirty="0" smtClean="0"/>
              <a:t>Components of HUBS - Reports</a:t>
            </a:r>
          </a:p>
        </p:txBody>
      </p:sp>
      <p:sp>
        <p:nvSpPr>
          <p:cNvPr id="13316" name="Rectangle 13"/>
          <p:cNvSpPr>
            <a:spLocks noChangeArrowheads="1"/>
          </p:cNvSpPr>
          <p:nvPr/>
        </p:nvSpPr>
        <p:spPr bwMode="auto">
          <a:xfrm>
            <a:off x="717550" y="5899150"/>
            <a:ext cx="8034337" cy="549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1800" b="0" dirty="0">
                <a:solidFill>
                  <a:srgbClr val="000000"/>
                </a:solidFill>
              </a:rPr>
              <a:t>Located in the </a:t>
            </a:r>
            <a:r>
              <a:rPr lang="en-US" sz="1800" dirty="0">
                <a:solidFill>
                  <a:srgbClr val="000000"/>
                </a:solidFill>
              </a:rPr>
              <a:t>“Explore” </a:t>
            </a:r>
            <a:r>
              <a:rPr lang="en-US" sz="1800" b="0" dirty="0" smtClean="0">
                <a:solidFill>
                  <a:srgbClr val="000000"/>
                </a:solidFill>
              </a:rPr>
              <a:t>section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>
                <a:solidFill>
                  <a:srgbClr val="000000"/>
                </a:solidFill>
              </a:rPr>
              <a:t>Reports</a:t>
            </a:r>
            <a:r>
              <a:rPr lang="en-US" sz="1800" b="0" dirty="0">
                <a:solidFill>
                  <a:srgbClr val="000000"/>
                </a:solidFill>
              </a:rPr>
              <a:t> facilitate the analysis of data, variance analysis, exception reporting, and data validation. </a:t>
            </a:r>
          </a:p>
        </p:txBody>
      </p:sp>
      <p:sp>
        <p:nvSpPr>
          <p:cNvPr id="13317" name="Rectangle 19"/>
          <p:cNvSpPr>
            <a:spLocks noChangeArrowheads="1"/>
          </p:cNvSpPr>
          <p:nvPr/>
        </p:nvSpPr>
        <p:spPr bwMode="auto">
          <a:xfrm>
            <a:off x="717550" y="6173788"/>
            <a:ext cx="8148638" cy="2127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20000"/>
              </a:spcBef>
            </a:pPr>
            <a:endParaRPr lang="en-US" sz="1400" dirty="0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040" y="1244095"/>
            <a:ext cx="6734087" cy="46034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4350" y="1266825"/>
            <a:ext cx="3508375" cy="4829175"/>
          </a:xfrm>
        </p:spPr>
        <p:txBody>
          <a:bodyPr/>
          <a:lstStyle/>
          <a:p>
            <a:pPr marL="0" indent="0" eaLnBrk="1" hangingPunct="1"/>
            <a:r>
              <a:rPr lang="en-US" dirty="0" smtClean="0"/>
              <a:t> </a:t>
            </a:r>
            <a:r>
              <a:rPr lang="en-US" sz="1800" dirty="0" smtClean="0"/>
              <a:t>Navigate to the Financial &amp; Reporting applications site – </a:t>
            </a:r>
          </a:p>
          <a:p>
            <a:pPr marL="0" indent="0" eaLnBrk="1" hangingPunct="1">
              <a:buNone/>
            </a:pPr>
            <a:r>
              <a:rPr lang="en-US" sz="1800" dirty="0" smtClean="0"/>
              <a:t> </a:t>
            </a:r>
            <a:r>
              <a:rPr lang="en-US" sz="1600" dirty="0" smtClean="0"/>
              <a:t>http</a:t>
            </a:r>
            <a:r>
              <a:rPr lang="en-US" sz="1600" dirty="0"/>
              <a:t>://</a:t>
            </a:r>
            <a:r>
              <a:rPr lang="en-US" sz="1600" dirty="0" smtClean="0"/>
              <a:t>fss.finance.harvard.edu/applications</a:t>
            </a:r>
          </a:p>
          <a:p>
            <a:pPr marL="0" indent="0" eaLnBrk="1" hangingPunct="1"/>
            <a:endParaRPr lang="en-US" sz="1800" dirty="0" smtClean="0"/>
          </a:p>
          <a:p>
            <a:pPr marL="0" indent="0" eaLnBrk="1" hangingPunct="1"/>
            <a:r>
              <a:rPr lang="en-US" sz="1800" dirty="0" smtClean="0">
                <a:solidFill>
                  <a:schemeClr val="tx1"/>
                </a:solidFill>
              </a:rPr>
              <a:t> Click on the HUBS link and login with your HUID and PIN</a:t>
            </a:r>
          </a:p>
          <a:p>
            <a:pPr marL="0" indent="0" eaLnBrk="1" hangingPunct="1">
              <a:buNone/>
            </a:pPr>
            <a:endParaRPr lang="en-US" sz="1800" dirty="0" smtClean="0"/>
          </a:p>
          <a:p>
            <a:pPr marL="0" indent="0" eaLnBrk="1" hangingPunct="1"/>
            <a:r>
              <a:rPr lang="en-US" sz="1800" dirty="0" smtClean="0"/>
              <a:t> Data posted:</a:t>
            </a:r>
          </a:p>
          <a:p>
            <a:pPr lvl="1" eaLnBrk="1" hangingPunct="1">
              <a:buFontTx/>
              <a:buChar char="•"/>
            </a:pPr>
            <a:r>
              <a:rPr lang="en-US" dirty="0" smtClean="0"/>
              <a:t>Date of last actuals load</a:t>
            </a:r>
          </a:p>
          <a:p>
            <a:pPr lvl="1" eaLnBrk="1" hangingPunct="1">
              <a:buFontTx/>
              <a:buChar char="•"/>
            </a:pPr>
            <a:r>
              <a:rPr lang="en-US" dirty="0" smtClean="0"/>
              <a:t>Outage messages</a:t>
            </a:r>
          </a:p>
          <a:p>
            <a:pPr lvl="1" eaLnBrk="1" hangingPunct="1">
              <a:buFontTx/>
              <a:buChar char="•"/>
            </a:pPr>
            <a:r>
              <a:rPr lang="en-US" dirty="0" smtClean="0"/>
              <a:t>Other important information</a:t>
            </a:r>
          </a:p>
          <a:p>
            <a:pPr marL="0" indent="0" eaLnBrk="1" hangingPunct="1"/>
            <a:endParaRPr lang="en-US" dirty="0" smtClean="0"/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1360488" y="9525"/>
            <a:ext cx="7696200" cy="1039813"/>
          </a:xfrm>
        </p:spPr>
        <p:txBody>
          <a:bodyPr/>
          <a:lstStyle/>
          <a:p>
            <a:pPr eaLnBrk="1" hangingPunct="1"/>
            <a:r>
              <a:rPr lang="en-US" dirty="0" smtClean="0"/>
              <a:t>Connecting to HUBS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2737" y="1794616"/>
            <a:ext cx="5041263" cy="32155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HUBS Homepage</a:t>
            </a:r>
            <a:endParaRPr lang="en-US" dirty="0" smtClean="0">
              <a:solidFill>
                <a:srgbClr val="FF0000"/>
              </a:solidFill>
            </a:endParaRPr>
          </a:p>
        </p:txBody>
      </p:sp>
      <p:cxnSp>
        <p:nvCxnSpPr>
          <p:cNvPr id="15364" name="Straight Arrow Connector 4"/>
          <p:cNvCxnSpPr>
            <a:cxnSpLocks noChangeShapeType="1"/>
          </p:cNvCxnSpPr>
          <p:nvPr/>
        </p:nvCxnSpPr>
        <p:spPr bwMode="auto">
          <a:xfrm flipV="1">
            <a:off x="1276350" y="2400300"/>
            <a:ext cx="209550" cy="21907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5365" name="Straight Arrow Connector 6"/>
          <p:cNvCxnSpPr>
            <a:cxnSpLocks noChangeShapeType="1"/>
          </p:cNvCxnSpPr>
          <p:nvPr/>
        </p:nvCxnSpPr>
        <p:spPr bwMode="auto">
          <a:xfrm>
            <a:off x="1247775" y="1828800"/>
            <a:ext cx="247650" cy="32385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5366" name="Straight Arrow Connector 8"/>
          <p:cNvCxnSpPr>
            <a:cxnSpLocks noChangeShapeType="1"/>
          </p:cNvCxnSpPr>
          <p:nvPr/>
        </p:nvCxnSpPr>
        <p:spPr bwMode="auto">
          <a:xfrm flipH="1">
            <a:off x="2447925" y="1781175"/>
            <a:ext cx="142875" cy="2667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12" name="Rectangle 11"/>
          <p:cNvSpPr/>
          <p:nvPr/>
        </p:nvSpPr>
        <p:spPr bwMode="auto">
          <a:xfrm>
            <a:off x="2647950" y="1381125"/>
            <a:ext cx="1047750" cy="361950"/>
          </a:xfrm>
          <a:prstGeom prst="rect">
            <a:avLst/>
          </a:prstGeom>
          <a:solidFill>
            <a:srgbClr val="7E0000"/>
          </a:solidFill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en-US" sz="1000" dirty="0"/>
              <a:t>   </a:t>
            </a:r>
            <a:r>
              <a:rPr lang="en-US" sz="1200" b="0" dirty="0">
                <a:solidFill>
                  <a:schemeClr val="bg1"/>
                </a:solidFill>
              </a:rPr>
              <a:t>Menu Bar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3886200" y="4114800"/>
            <a:ext cx="1352550" cy="35242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en-US" sz="1200" b="0" dirty="0"/>
              <a:t>   Content </a:t>
            </a:r>
            <a:r>
              <a:rPr lang="en-US" sz="1200" b="0" dirty="0" smtClean="0"/>
              <a:t> Area</a:t>
            </a:r>
            <a:endParaRPr lang="en-US" sz="1200" b="0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1743075" y="4667250"/>
            <a:ext cx="1295400" cy="29527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en-US" sz="1200" dirty="0"/>
              <a:t>    </a:t>
            </a:r>
            <a:r>
              <a:rPr lang="en-US" sz="1200" b="0" dirty="0"/>
              <a:t>View Pane</a:t>
            </a:r>
            <a:endParaRPr lang="en-US" sz="1200" b="0" dirty="0">
              <a:solidFill>
                <a:schemeClr val="tx1"/>
              </a:solidFill>
            </a:endParaRPr>
          </a:p>
        </p:txBody>
      </p:sp>
      <p:sp>
        <p:nvSpPr>
          <p:cNvPr id="15370" name="Rectangle 15"/>
          <p:cNvSpPr>
            <a:spLocks noChangeArrowheads="1"/>
          </p:cNvSpPr>
          <p:nvPr/>
        </p:nvSpPr>
        <p:spPr bwMode="auto">
          <a:xfrm>
            <a:off x="466725" y="1600200"/>
            <a:ext cx="752475" cy="51435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r>
              <a:rPr lang="en-US" sz="1200" b="0" dirty="0"/>
              <a:t>Navigate</a:t>
            </a:r>
          </a:p>
          <a:p>
            <a:pPr eaLnBrk="0" hangingPunct="0"/>
            <a:r>
              <a:rPr lang="en-US" sz="1200" b="0" dirty="0"/>
              <a:t>   Menu</a:t>
            </a:r>
          </a:p>
        </p:txBody>
      </p:sp>
      <p:sp>
        <p:nvSpPr>
          <p:cNvPr id="15371" name="Rectangle 23"/>
          <p:cNvSpPr>
            <a:spLocks noChangeArrowheads="1"/>
          </p:cNvSpPr>
          <p:nvPr/>
        </p:nvSpPr>
        <p:spPr bwMode="auto">
          <a:xfrm>
            <a:off x="609600" y="2638425"/>
            <a:ext cx="609600" cy="3429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r>
              <a:rPr lang="en-US" sz="1200" b="0" dirty="0"/>
              <a:t>Icons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725" y="1239140"/>
            <a:ext cx="8624350" cy="40666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Planning Applications</a:t>
            </a:r>
          </a:p>
        </p:txBody>
      </p:sp>
      <p:graphicFrame>
        <p:nvGraphicFramePr>
          <p:cNvPr id="25649" name="Group 49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145875459"/>
              </p:ext>
            </p:extLst>
          </p:nvPr>
        </p:nvGraphicFramePr>
        <p:xfrm>
          <a:off x="733425" y="1704975"/>
          <a:ext cx="7496175" cy="4153113"/>
        </p:xfrm>
        <a:graphic>
          <a:graphicData uri="http://schemas.openxmlformats.org/drawingml/2006/table">
            <a:tbl>
              <a:tblPr/>
              <a:tblGrid>
                <a:gridCol w="2783935"/>
                <a:gridCol w="4712240"/>
              </a:tblGrid>
              <a:tr h="2623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Application Name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Description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0000"/>
                    </a:solidFill>
                  </a:tcPr>
                </a:tc>
              </a:tr>
              <a:tr h="13912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PLNG0025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Tub 370 (FCOR)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Employee data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CINA (non-employee) data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830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PLNG0026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Tubs 310 (FCOL), 385 (FMUS), 400 (GSAS),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420 (FIFI)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Employee data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CINA data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830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PLNG0027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Tubs 110 (DOAK),340 (FATH), 355 (DCE), 415 (HCL)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Employee data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CINA data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HUBS 101</a:t>
            </a:r>
          </a:p>
        </p:txBody>
      </p:sp>
      <p:sp>
        <p:nvSpPr>
          <p:cNvPr id="2" name="Rectangle 1"/>
          <p:cNvSpPr/>
          <p:nvPr/>
        </p:nvSpPr>
        <p:spPr>
          <a:xfrm>
            <a:off x="2281727" y="3321278"/>
            <a:ext cx="463182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0000"/>
                </a:solidFill>
              </a:rPr>
              <a:t>Setting Preferences</a:t>
            </a:r>
            <a:endParaRPr lang="en-US" sz="2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5635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C:\Users\kphelan\AppData\Local\Temp\SNAGHTML6e5b6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9888" y="1714498"/>
            <a:ext cx="5781675" cy="4914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Setting Financial Reports Preferences</a:t>
            </a:r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5300" y="1257300"/>
            <a:ext cx="8423275" cy="4829175"/>
          </a:xfrm>
        </p:spPr>
        <p:txBody>
          <a:bodyPr/>
          <a:lstStyle/>
          <a:p>
            <a:pPr eaLnBrk="1" hangingPunct="1"/>
            <a:r>
              <a:rPr lang="en-US" dirty="0" smtClean="0"/>
              <a:t>The first time you access HUBS, you will need to set your preferences:</a:t>
            </a: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479425" y="2152650"/>
            <a:ext cx="1768475" cy="584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600" dirty="0"/>
              <a:t>1. </a:t>
            </a:r>
            <a:r>
              <a:rPr lang="en-US" sz="1600" b="0" dirty="0"/>
              <a:t>Select</a:t>
            </a:r>
            <a:r>
              <a:rPr lang="en-US" sz="1600" dirty="0"/>
              <a:t> “File,” “Preferences”</a:t>
            </a: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473075" y="2952750"/>
            <a:ext cx="2238375" cy="581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600" dirty="0"/>
              <a:t>2. </a:t>
            </a:r>
            <a:r>
              <a:rPr lang="en-US" sz="1600" b="0" dirty="0"/>
              <a:t>Select</a:t>
            </a:r>
            <a:r>
              <a:rPr lang="en-US" sz="1600" dirty="0"/>
              <a:t> “Financial Reporting”</a:t>
            </a:r>
          </a:p>
        </p:txBody>
      </p:sp>
      <p:sp>
        <p:nvSpPr>
          <p:cNvPr id="16391" name="Text Box 8"/>
          <p:cNvSpPr txBox="1">
            <a:spLocks noChangeArrowheads="1"/>
          </p:cNvSpPr>
          <p:nvPr/>
        </p:nvSpPr>
        <p:spPr bwMode="auto">
          <a:xfrm>
            <a:off x="438150" y="4721225"/>
            <a:ext cx="2286000" cy="5810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600" dirty="0"/>
              <a:t>4. </a:t>
            </a:r>
            <a:r>
              <a:rPr lang="en-US" sz="1600" b="0" dirty="0"/>
              <a:t>Set User Point of View to </a:t>
            </a:r>
            <a:r>
              <a:rPr lang="en-US" sz="1600" dirty="0"/>
              <a:t>“On”</a:t>
            </a:r>
          </a:p>
        </p:txBody>
      </p:sp>
      <p:sp>
        <p:nvSpPr>
          <p:cNvPr id="16392" name="Text Box 10"/>
          <p:cNvSpPr txBox="1">
            <a:spLocks noChangeArrowheads="1"/>
          </p:cNvSpPr>
          <p:nvPr/>
        </p:nvSpPr>
        <p:spPr bwMode="auto">
          <a:xfrm>
            <a:off x="428625" y="5457825"/>
            <a:ext cx="2159000" cy="581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600" dirty="0"/>
              <a:t>5. </a:t>
            </a:r>
            <a:r>
              <a:rPr lang="en-US" sz="1600" b="0" dirty="0"/>
              <a:t>Click</a:t>
            </a:r>
            <a:r>
              <a:rPr lang="en-US" sz="1600" dirty="0"/>
              <a:t> “OK” </a:t>
            </a:r>
            <a:r>
              <a:rPr lang="en-US" sz="1600" b="0" dirty="0"/>
              <a:t>when done</a:t>
            </a:r>
          </a:p>
        </p:txBody>
      </p:sp>
      <p:sp>
        <p:nvSpPr>
          <p:cNvPr id="16393" name="Text Box 8"/>
          <p:cNvSpPr txBox="1">
            <a:spLocks noChangeArrowheads="1"/>
          </p:cNvSpPr>
          <p:nvPr/>
        </p:nvSpPr>
        <p:spPr bwMode="auto">
          <a:xfrm>
            <a:off x="447675" y="3740150"/>
            <a:ext cx="2286000" cy="8255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600" dirty="0"/>
              <a:t>3. </a:t>
            </a:r>
            <a:r>
              <a:rPr lang="en-US" sz="1600" b="0" dirty="0"/>
              <a:t>Set Default Preview Mode to </a:t>
            </a:r>
            <a:r>
              <a:rPr lang="en-US" sz="1600" dirty="0"/>
              <a:t>“HTML Preview”</a:t>
            </a:r>
          </a:p>
        </p:txBody>
      </p:sp>
      <p:sp>
        <p:nvSpPr>
          <p:cNvPr id="16394" name="Line 9"/>
          <p:cNvSpPr>
            <a:spLocks noChangeShapeType="1"/>
          </p:cNvSpPr>
          <p:nvPr/>
        </p:nvSpPr>
        <p:spPr bwMode="auto">
          <a:xfrm flipV="1">
            <a:off x="2300288" y="3800469"/>
            <a:ext cx="2709862" cy="121126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6395" name="Line 9"/>
          <p:cNvSpPr>
            <a:spLocks noChangeShapeType="1"/>
          </p:cNvSpPr>
          <p:nvPr/>
        </p:nvSpPr>
        <p:spPr bwMode="auto">
          <a:xfrm flipV="1">
            <a:off x="2024064" y="2736849"/>
            <a:ext cx="2880120" cy="106362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6396" name="Line 22"/>
          <p:cNvSpPr>
            <a:spLocks noChangeShapeType="1"/>
          </p:cNvSpPr>
          <p:nvPr/>
        </p:nvSpPr>
        <p:spPr bwMode="auto">
          <a:xfrm>
            <a:off x="1957388" y="3311526"/>
            <a:ext cx="1009650" cy="44449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6397" name="Line 23"/>
          <p:cNvSpPr>
            <a:spLocks noChangeShapeType="1"/>
          </p:cNvSpPr>
          <p:nvPr/>
        </p:nvSpPr>
        <p:spPr bwMode="auto">
          <a:xfrm>
            <a:off x="1592262" y="5748337"/>
            <a:ext cx="6131719" cy="704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Planning Applications 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552450" y="1362075"/>
            <a:ext cx="8423275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34950" indent="-234950">
              <a:spcBef>
                <a:spcPct val="20000"/>
              </a:spcBef>
            </a:pPr>
            <a:r>
              <a:rPr lang="en-US" sz="2000" b="0" dirty="0">
                <a:solidFill>
                  <a:schemeClr val="bg2"/>
                </a:solidFill>
              </a:rPr>
              <a:t>From the “Navigate” menu, select PLNG0025, PLNG0026, or PLNG0027:</a:t>
            </a:r>
          </a:p>
        </p:txBody>
      </p:sp>
      <p:pic>
        <p:nvPicPr>
          <p:cNvPr id="17412" name="Picture 4"/>
          <p:cNvPicPr>
            <a:picLocks/>
          </p:cNvPicPr>
          <p:nvPr/>
        </p:nvPicPr>
        <p:blipFill>
          <a:blip r:embed="rId3" cstate="print"/>
          <a:srcRect r="63333" b="66133"/>
          <a:stretch>
            <a:fillRect/>
          </a:stretch>
        </p:blipFill>
        <p:spPr bwMode="auto">
          <a:xfrm>
            <a:off x="1265238" y="2205038"/>
            <a:ext cx="6084887" cy="391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3263" y="2035175"/>
            <a:ext cx="5459412" cy="436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Setting Planning Preferences</a:t>
            </a:r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dirty="0" smtClean="0"/>
              <a:t>These changes will need to be made just once:</a:t>
            </a:r>
          </a:p>
          <a:p>
            <a:pPr eaLnBrk="1" hangingPunct="1">
              <a:buFontTx/>
              <a:buNone/>
            </a:pPr>
            <a:endParaRPr lang="en-US" dirty="0" smtClean="0"/>
          </a:p>
          <a:p>
            <a:pPr eaLnBrk="1" hangingPunct="1">
              <a:buFontTx/>
              <a:buNone/>
            </a:pPr>
            <a:endParaRPr lang="en-US" dirty="0" smtClean="0"/>
          </a:p>
        </p:txBody>
      </p:sp>
      <p:sp>
        <p:nvSpPr>
          <p:cNvPr id="18437" name="Text Box 9"/>
          <p:cNvSpPr txBox="1">
            <a:spLocks noChangeArrowheads="1"/>
          </p:cNvSpPr>
          <p:nvPr/>
        </p:nvSpPr>
        <p:spPr bwMode="auto">
          <a:xfrm>
            <a:off x="290513" y="2035175"/>
            <a:ext cx="1681162" cy="584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600" dirty="0"/>
              <a:t>1. </a:t>
            </a:r>
            <a:r>
              <a:rPr lang="en-US" sz="1600" b="0" dirty="0"/>
              <a:t>Select </a:t>
            </a:r>
            <a:r>
              <a:rPr lang="en-US" sz="1600" dirty="0"/>
              <a:t>“File,” “Preferences”</a:t>
            </a:r>
          </a:p>
        </p:txBody>
      </p:sp>
      <p:sp>
        <p:nvSpPr>
          <p:cNvPr id="18438" name="Text Box 10"/>
          <p:cNvSpPr txBox="1">
            <a:spLocks noChangeArrowheads="1"/>
          </p:cNvSpPr>
          <p:nvPr/>
        </p:nvSpPr>
        <p:spPr bwMode="auto">
          <a:xfrm>
            <a:off x="457200" y="3671071"/>
            <a:ext cx="1514475" cy="5842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600" dirty="0"/>
              <a:t>2. </a:t>
            </a:r>
            <a:r>
              <a:rPr lang="en-US" sz="1600" b="0" dirty="0"/>
              <a:t>Select </a:t>
            </a:r>
            <a:r>
              <a:rPr lang="en-US" sz="1600" dirty="0"/>
              <a:t>“Planning”</a:t>
            </a:r>
          </a:p>
        </p:txBody>
      </p:sp>
      <p:sp>
        <p:nvSpPr>
          <p:cNvPr id="18439" name="Line 11"/>
          <p:cNvSpPr>
            <a:spLocks noChangeShapeType="1"/>
          </p:cNvSpPr>
          <p:nvPr/>
        </p:nvSpPr>
        <p:spPr bwMode="auto">
          <a:xfrm>
            <a:off x="1514475" y="4273550"/>
            <a:ext cx="701675" cy="581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8440" name="Text Box 13"/>
          <p:cNvSpPr txBox="1">
            <a:spLocks noChangeArrowheads="1"/>
          </p:cNvSpPr>
          <p:nvPr/>
        </p:nvSpPr>
        <p:spPr bwMode="auto">
          <a:xfrm>
            <a:off x="7432675" y="2797175"/>
            <a:ext cx="1628775" cy="156845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600" dirty="0"/>
              <a:t>3. </a:t>
            </a:r>
            <a:r>
              <a:rPr lang="en-US" sz="1600" b="0" dirty="0"/>
              <a:t>Check the </a:t>
            </a:r>
            <a:r>
              <a:rPr lang="en-US" sz="1600" dirty="0"/>
              <a:t>“Use Application Default” </a:t>
            </a:r>
            <a:r>
              <a:rPr lang="en-US" sz="1600" b="0" dirty="0"/>
              <a:t>box</a:t>
            </a:r>
            <a:r>
              <a:rPr lang="en-US" sz="1600" dirty="0"/>
              <a:t> </a:t>
            </a:r>
            <a:r>
              <a:rPr lang="en-US" sz="1600" b="0" dirty="0"/>
              <a:t>wherever it appears</a:t>
            </a:r>
          </a:p>
        </p:txBody>
      </p:sp>
      <p:sp>
        <p:nvSpPr>
          <p:cNvPr id="18441" name="Line 14"/>
          <p:cNvSpPr>
            <a:spLocks noChangeShapeType="1"/>
          </p:cNvSpPr>
          <p:nvPr/>
        </p:nvSpPr>
        <p:spPr bwMode="auto">
          <a:xfrm flipH="1">
            <a:off x="7118350" y="3254375"/>
            <a:ext cx="379413" cy="384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8442" name="Line 18"/>
          <p:cNvSpPr>
            <a:spLocks noChangeShapeType="1"/>
          </p:cNvSpPr>
          <p:nvPr/>
        </p:nvSpPr>
        <p:spPr bwMode="auto">
          <a:xfrm flipH="1" flipV="1">
            <a:off x="7118350" y="2724150"/>
            <a:ext cx="379413" cy="530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8443" name="Text Box 27"/>
          <p:cNvSpPr txBox="1">
            <a:spLocks noChangeArrowheads="1"/>
          </p:cNvSpPr>
          <p:nvPr/>
        </p:nvSpPr>
        <p:spPr bwMode="auto">
          <a:xfrm>
            <a:off x="2216150" y="6051550"/>
            <a:ext cx="4902200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en-US" sz="1600" dirty="0"/>
          </a:p>
        </p:txBody>
      </p:sp>
      <p:sp>
        <p:nvSpPr>
          <p:cNvPr id="18444" name="Line 14"/>
          <p:cNvSpPr>
            <a:spLocks noChangeShapeType="1"/>
          </p:cNvSpPr>
          <p:nvPr/>
        </p:nvSpPr>
        <p:spPr bwMode="auto">
          <a:xfrm flipH="1">
            <a:off x="7118350" y="3260725"/>
            <a:ext cx="346075" cy="754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 dirty="0"/>
          </a:p>
        </p:txBody>
      </p:sp>
      <p:cxnSp>
        <p:nvCxnSpPr>
          <p:cNvPr id="18445" name="Straight Arrow Connector 13"/>
          <p:cNvCxnSpPr>
            <a:cxnSpLocks noChangeShapeType="1"/>
          </p:cNvCxnSpPr>
          <p:nvPr/>
        </p:nvCxnSpPr>
        <p:spPr bwMode="auto">
          <a:xfrm flipH="1">
            <a:off x="4029075" y="1657350"/>
            <a:ext cx="666750" cy="59055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" y="1728788"/>
            <a:ext cx="5475287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Setting Planning Preferences</a:t>
            </a:r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dirty="0" smtClean="0"/>
              <a:t>Set the following preferences on the Display Options tab:</a:t>
            </a:r>
          </a:p>
          <a:p>
            <a:pPr eaLnBrk="1" hangingPunct="1">
              <a:buFontTx/>
              <a:buNone/>
            </a:pPr>
            <a:endParaRPr lang="en-US" dirty="0" smtClean="0"/>
          </a:p>
          <a:p>
            <a:pPr eaLnBrk="1" hangingPunct="1">
              <a:buFontTx/>
              <a:buNone/>
            </a:pPr>
            <a:endParaRPr lang="en-US" dirty="0" smtClean="0"/>
          </a:p>
          <a:p>
            <a:pPr eaLnBrk="1" hangingPunct="1">
              <a:buFontTx/>
              <a:buNone/>
            </a:pPr>
            <a:endParaRPr lang="en-US" dirty="0" smtClean="0"/>
          </a:p>
        </p:txBody>
      </p:sp>
      <p:sp>
        <p:nvSpPr>
          <p:cNvPr id="19461" name="Text Box 19"/>
          <p:cNvSpPr txBox="1">
            <a:spLocks noChangeArrowheads="1"/>
          </p:cNvSpPr>
          <p:nvPr/>
        </p:nvSpPr>
        <p:spPr bwMode="auto">
          <a:xfrm>
            <a:off x="6318250" y="1892300"/>
            <a:ext cx="2349500" cy="584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600" dirty="0"/>
              <a:t>4. </a:t>
            </a:r>
            <a:r>
              <a:rPr lang="en-US" sz="1600" b="0" dirty="0"/>
              <a:t>Select </a:t>
            </a:r>
            <a:r>
              <a:rPr lang="en-US" sz="1600" dirty="0"/>
              <a:t>“Display Options” </a:t>
            </a:r>
            <a:r>
              <a:rPr lang="en-US" sz="1600" b="0" dirty="0"/>
              <a:t>tab</a:t>
            </a:r>
          </a:p>
        </p:txBody>
      </p:sp>
      <p:sp>
        <p:nvSpPr>
          <p:cNvPr id="19462" name="Line 20"/>
          <p:cNvSpPr>
            <a:spLocks noChangeShapeType="1"/>
          </p:cNvSpPr>
          <p:nvPr/>
        </p:nvSpPr>
        <p:spPr bwMode="auto">
          <a:xfrm flipH="1" flipV="1">
            <a:off x="5734050" y="2419350"/>
            <a:ext cx="584200" cy="660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9463" name="Text Box 21"/>
          <p:cNvSpPr txBox="1">
            <a:spLocks noChangeArrowheads="1"/>
          </p:cNvSpPr>
          <p:nvPr/>
        </p:nvSpPr>
        <p:spPr bwMode="auto">
          <a:xfrm>
            <a:off x="6318250" y="2667000"/>
            <a:ext cx="2609850" cy="8255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600" dirty="0"/>
              <a:t>5. </a:t>
            </a:r>
            <a:r>
              <a:rPr lang="en-US" sz="1600" b="0" dirty="0"/>
              <a:t>Check the </a:t>
            </a:r>
            <a:r>
              <a:rPr lang="en-US" sz="1600" dirty="0"/>
              <a:t>“Use Application Default” </a:t>
            </a:r>
            <a:r>
              <a:rPr lang="en-US" sz="1600" b="0" dirty="0"/>
              <a:t>box</a:t>
            </a:r>
            <a:r>
              <a:rPr lang="en-US" sz="1600" dirty="0"/>
              <a:t> </a:t>
            </a:r>
            <a:r>
              <a:rPr lang="en-US" sz="1600" b="0" dirty="0"/>
              <a:t>wherever it appears</a:t>
            </a:r>
          </a:p>
        </p:txBody>
      </p:sp>
      <p:sp>
        <p:nvSpPr>
          <p:cNvPr id="19464" name="Line 22"/>
          <p:cNvSpPr>
            <a:spLocks noChangeShapeType="1"/>
          </p:cNvSpPr>
          <p:nvPr/>
        </p:nvSpPr>
        <p:spPr bwMode="auto">
          <a:xfrm flipH="1" flipV="1">
            <a:off x="5734050" y="3252788"/>
            <a:ext cx="6762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9465" name="Line 24"/>
          <p:cNvSpPr>
            <a:spLocks noChangeShapeType="1"/>
          </p:cNvSpPr>
          <p:nvPr/>
        </p:nvSpPr>
        <p:spPr bwMode="auto">
          <a:xfrm flipH="1">
            <a:off x="5734050" y="3883025"/>
            <a:ext cx="584200" cy="412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9466" name="Text Box 25"/>
          <p:cNvSpPr txBox="1">
            <a:spLocks noChangeArrowheads="1"/>
          </p:cNvSpPr>
          <p:nvPr/>
        </p:nvSpPr>
        <p:spPr bwMode="auto">
          <a:xfrm>
            <a:off x="6318250" y="3714750"/>
            <a:ext cx="1689100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600" dirty="0"/>
              <a:t>6. </a:t>
            </a:r>
            <a:r>
              <a:rPr lang="en-US" sz="1600" b="0" dirty="0"/>
              <a:t>Click</a:t>
            </a:r>
            <a:r>
              <a:rPr lang="en-US" sz="1600" dirty="0"/>
              <a:t> “OK”</a:t>
            </a:r>
          </a:p>
        </p:txBody>
      </p:sp>
      <p:sp>
        <p:nvSpPr>
          <p:cNvPr id="19467" name="Text Box 27"/>
          <p:cNvSpPr txBox="1">
            <a:spLocks noChangeArrowheads="1"/>
          </p:cNvSpPr>
          <p:nvPr/>
        </p:nvSpPr>
        <p:spPr bwMode="auto">
          <a:xfrm>
            <a:off x="2054225" y="6232525"/>
            <a:ext cx="4902200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en-US" sz="1600" dirty="0"/>
          </a:p>
        </p:txBody>
      </p:sp>
      <p:cxnSp>
        <p:nvCxnSpPr>
          <p:cNvPr id="19468" name="Straight Arrow Connector 12"/>
          <p:cNvCxnSpPr>
            <a:cxnSpLocks noChangeShapeType="1"/>
          </p:cNvCxnSpPr>
          <p:nvPr/>
        </p:nvCxnSpPr>
        <p:spPr bwMode="auto">
          <a:xfrm>
            <a:off x="3076575" y="1619250"/>
            <a:ext cx="485775" cy="3429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HUBS 101</a:t>
            </a:r>
          </a:p>
        </p:txBody>
      </p:sp>
      <p:sp>
        <p:nvSpPr>
          <p:cNvPr id="2" name="Rectangle 1"/>
          <p:cNvSpPr/>
          <p:nvPr/>
        </p:nvSpPr>
        <p:spPr>
          <a:xfrm>
            <a:off x="2281727" y="3321278"/>
            <a:ext cx="463182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0000"/>
                </a:solidFill>
              </a:rPr>
              <a:t>Employee Cube</a:t>
            </a:r>
            <a:endParaRPr lang="en-US" sz="2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0261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1360488" y="0"/>
            <a:ext cx="7696200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ts val="2800"/>
              </a:lnSpc>
            </a:pPr>
            <a:r>
              <a:rPr lang="en-US" sz="2600" u="sng" dirty="0"/>
              <a:t>H</a:t>
            </a:r>
            <a:r>
              <a:rPr lang="en-US" sz="2600" b="0" dirty="0"/>
              <a:t>arvard </a:t>
            </a:r>
            <a:r>
              <a:rPr lang="en-US" sz="2600" u="sng" dirty="0"/>
              <a:t>U</a:t>
            </a:r>
            <a:r>
              <a:rPr lang="en-US" sz="2600" b="0" dirty="0"/>
              <a:t>niversity </a:t>
            </a:r>
            <a:r>
              <a:rPr lang="en-US" sz="2600" u="sng" dirty="0"/>
              <a:t>B</a:t>
            </a:r>
            <a:r>
              <a:rPr lang="en-US" sz="2600" b="0" dirty="0"/>
              <a:t>udgeting </a:t>
            </a:r>
            <a:r>
              <a:rPr lang="en-US" sz="2600" u="sng" dirty="0"/>
              <a:t>S</a:t>
            </a:r>
            <a:r>
              <a:rPr lang="en-US" sz="2600" b="0" dirty="0"/>
              <a:t>ystem </a:t>
            </a:r>
            <a:r>
              <a:rPr lang="en-US" sz="2600" b="0" dirty="0" smtClean="0"/>
              <a:t>Agenda</a:t>
            </a:r>
            <a:endParaRPr lang="en-US" sz="2600" b="0" dirty="0"/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514350" y="1266825"/>
            <a:ext cx="8423275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76263" lvl="1" indent="-227013">
              <a:spcBef>
                <a:spcPct val="20000"/>
              </a:spcBef>
              <a:buClr>
                <a:schemeClr val="tx1"/>
              </a:buClr>
              <a:buFont typeface="Wingdings" pitchFamily="2" charset="2"/>
              <a:buNone/>
              <a:defRPr/>
            </a:pPr>
            <a:endParaRPr lang="en-US" sz="900" b="0" dirty="0">
              <a:solidFill>
                <a:schemeClr val="bg2"/>
              </a:solidFill>
            </a:endParaRPr>
          </a:p>
          <a:p>
            <a:pPr marL="576263" lvl="1" indent="-227013">
              <a:spcBef>
                <a:spcPct val="200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US" sz="2000" dirty="0">
                <a:solidFill>
                  <a:schemeClr val="bg2"/>
                </a:solidFill>
              </a:rPr>
              <a:t>Structure of </a:t>
            </a:r>
            <a:r>
              <a:rPr lang="en-US" sz="2000" dirty="0" smtClean="0">
                <a:solidFill>
                  <a:schemeClr val="bg2"/>
                </a:solidFill>
              </a:rPr>
              <a:t>HUBS / System Access</a:t>
            </a:r>
          </a:p>
          <a:p>
            <a:pPr marL="349250" lvl="1">
              <a:spcBef>
                <a:spcPct val="20000"/>
              </a:spcBef>
              <a:buClr>
                <a:schemeClr val="tx1"/>
              </a:buClr>
              <a:defRPr/>
            </a:pPr>
            <a:endParaRPr lang="en-US" sz="900" dirty="0">
              <a:solidFill>
                <a:schemeClr val="bg2"/>
              </a:solidFill>
            </a:endParaRPr>
          </a:p>
          <a:p>
            <a:pPr marL="576263" lvl="1" indent="-227013">
              <a:spcBef>
                <a:spcPct val="200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US" sz="2000" dirty="0" smtClean="0">
                <a:solidFill>
                  <a:schemeClr val="bg2"/>
                </a:solidFill>
              </a:rPr>
              <a:t>HUBS </a:t>
            </a:r>
            <a:r>
              <a:rPr lang="en-US" sz="2000" dirty="0">
                <a:solidFill>
                  <a:schemeClr val="bg2"/>
                </a:solidFill>
              </a:rPr>
              <a:t>Components </a:t>
            </a:r>
          </a:p>
          <a:p>
            <a:pPr marL="866775" lvl="2" indent="-176213">
              <a:spcBef>
                <a:spcPct val="200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US" sz="2000" b="0" dirty="0">
                <a:solidFill>
                  <a:schemeClr val="bg2"/>
                </a:solidFill>
              </a:rPr>
              <a:t>Task Lists</a:t>
            </a:r>
          </a:p>
          <a:p>
            <a:pPr marL="866775" lvl="2" indent="-176213">
              <a:spcBef>
                <a:spcPct val="200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US" sz="2000" b="0" dirty="0">
                <a:solidFill>
                  <a:schemeClr val="bg2"/>
                </a:solidFill>
              </a:rPr>
              <a:t>Web </a:t>
            </a:r>
            <a:r>
              <a:rPr lang="en-US" sz="2000" b="0" dirty="0" smtClean="0">
                <a:solidFill>
                  <a:schemeClr val="bg2"/>
                </a:solidFill>
              </a:rPr>
              <a:t>forms</a:t>
            </a:r>
          </a:p>
          <a:p>
            <a:pPr marL="866775" lvl="2" indent="-176213">
              <a:spcBef>
                <a:spcPct val="200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US" sz="2000" b="0" dirty="0" smtClean="0">
                <a:solidFill>
                  <a:schemeClr val="bg2"/>
                </a:solidFill>
              </a:rPr>
              <a:t>Business Rules</a:t>
            </a:r>
            <a:endParaRPr lang="en-US" sz="2000" b="0" dirty="0">
              <a:solidFill>
                <a:schemeClr val="bg2"/>
              </a:solidFill>
            </a:endParaRPr>
          </a:p>
          <a:p>
            <a:pPr marL="866775" lvl="2" indent="-176213">
              <a:spcBef>
                <a:spcPct val="200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US" sz="2000" b="0" dirty="0">
                <a:solidFill>
                  <a:schemeClr val="bg2"/>
                </a:solidFill>
              </a:rPr>
              <a:t>Reports</a:t>
            </a:r>
          </a:p>
          <a:p>
            <a:pPr marL="690562" lvl="2">
              <a:spcBef>
                <a:spcPct val="20000"/>
              </a:spcBef>
              <a:buClr>
                <a:schemeClr val="tx1"/>
              </a:buClr>
              <a:defRPr/>
            </a:pPr>
            <a:endParaRPr lang="en-US" sz="900" b="0" dirty="0">
              <a:solidFill>
                <a:schemeClr val="bg2"/>
              </a:solidFill>
            </a:endParaRPr>
          </a:p>
          <a:p>
            <a:pPr marL="409575" lvl="1" indent="-176213">
              <a:spcBef>
                <a:spcPct val="200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US" sz="2000" dirty="0">
                <a:solidFill>
                  <a:schemeClr val="bg2"/>
                </a:solidFill>
              </a:rPr>
              <a:t>Setting Preferences – Internet Explorer &amp; </a:t>
            </a:r>
            <a:r>
              <a:rPr lang="en-US" sz="2000" dirty="0" smtClean="0">
                <a:solidFill>
                  <a:schemeClr val="bg2"/>
                </a:solidFill>
              </a:rPr>
              <a:t>HUBS</a:t>
            </a:r>
          </a:p>
          <a:p>
            <a:pPr marL="409575" lvl="1" indent="-176213">
              <a:spcBef>
                <a:spcPct val="20000"/>
              </a:spcBef>
              <a:buClr>
                <a:schemeClr val="tx1"/>
              </a:buClr>
              <a:buFontTx/>
              <a:buChar char="•"/>
              <a:defRPr/>
            </a:pPr>
            <a:endParaRPr lang="en-US" sz="900" dirty="0" smtClean="0">
              <a:solidFill>
                <a:schemeClr val="bg2"/>
              </a:solidFill>
            </a:endParaRPr>
          </a:p>
          <a:p>
            <a:pPr marL="409575" lvl="1" indent="-176213">
              <a:spcBef>
                <a:spcPct val="200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US" sz="2000" dirty="0" smtClean="0">
                <a:solidFill>
                  <a:schemeClr val="bg2"/>
                </a:solidFill>
              </a:rPr>
              <a:t>Demo/Exercises</a:t>
            </a:r>
          </a:p>
          <a:p>
            <a:pPr marL="233362" lvl="1">
              <a:spcBef>
                <a:spcPct val="20000"/>
              </a:spcBef>
              <a:buClr>
                <a:schemeClr val="tx1"/>
              </a:buClr>
              <a:defRPr/>
            </a:pPr>
            <a:endParaRPr lang="en-US" sz="900" dirty="0" smtClean="0">
              <a:solidFill>
                <a:schemeClr val="bg2"/>
              </a:solidFill>
            </a:endParaRPr>
          </a:p>
          <a:p>
            <a:pPr marL="233362" lvl="1">
              <a:spcBef>
                <a:spcPct val="20000"/>
              </a:spcBef>
              <a:buClr>
                <a:schemeClr val="tx1"/>
              </a:buClr>
              <a:defRPr/>
            </a:pPr>
            <a:endParaRPr lang="en-US" sz="2000" dirty="0">
              <a:solidFill>
                <a:schemeClr val="bg2"/>
              </a:solidFill>
            </a:endParaRPr>
          </a:p>
          <a:p>
            <a:pPr marL="409575" lvl="1" indent="-176213">
              <a:spcBef>
                <a:spcPct val="20000"/>
              </a:spcBef>
              <a:buClr>
                <a:schemeClr val="tx1"/>
              </a:buClr>
              <a:buFontTx/>
              <a:buChar char="•"/>
              <a:defRPr/>
            </a:pPr>
            <a:endParaRPr lang="en-US" sz="2000" b="0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312863" y="266700"/>
            <a:ext cx="7696200" cy="735013"/>
          </a:xfrm>
        </p:spPr>
        <p:txBody>
          <a:bodyPr/>
          <a:lstStyle/>
          <a:p>
            <a:pPr eaLnBrk="1" hangingPunct="1"/>
            <a:r>
              <a:rPr lang="en-US" dirty="0" smtClean="0"/>
              <a:t>HUBS Employee Budgeting Data</a:t>
            </a:r>
          </a:p>
        </p:txBody>
      </p:sp>
      <p:sp>
        <p:nvSpPr>
          <p:cNvPr id="32771" name="Rectangle 6"/>
          <p:cNvSpPr>
            <a:spLocks noChangeArrowheads="1"/>
          </p:cNvSpPr>
          <p:nvPr/>
        </p:nvSpPr>
        <p:spPr bwMode="auto">
          <a:xfrm>
            <a:off x="676275" y="1446213"/>
            <a:ext cx="8467725" cy="3079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>
              <a:buFont typeface="Times New Roman" pitchFamily="18" charset="0"/>
              <a:buNone/>
              <a:tabLst>
                <a:tab pos="457200" algn="l"/>
              </a:tabLst>
            </a:pPr>
            <a:r>
              <a:rPr lang="en-US" sz="2000" b="0" dirty="0"/>
              <a:t>In the Employee cube, detailed salary data </a:t>
            </a:r>
            <a:r>
              <a:rPr lang="en-US" sz="2000" b="0" dirty="0" smtClean="0"/>
              <a:t>can </a:t>
            </a:r>
            <a:r>
              <a:rPr lang="en-US" sz="2000" b="0" dirty="0"/>
              <a:t>be entered </a:t>
            </a:r>
            <a:r>
              <a:rPr lang="en-US" sz="2000" b="0" dirty="0" smtClean="0"/>
              <a:t>directly:</a:t>
            </a:r>
            <a:endParaRPr lang="en-US" sz="2000" b="0" dirty="0">
              <a:solidFill>
                <a:schemeClr val="bg2"/>
              </a:solidFill>
            </a:endParaRPr>
          </a:p>
        </p:txBody>
      </p:sp>
      <p:sp>
        <p:nvSpPr>
          <p:cNvPr id="32772" name="Rectangle 7"/>
          <p:cNvSpPr>
            <a:spLocks noChangeArrowheads="1"/>
          </p:cNvSpPr>
          <p:nvPr/>
        </p:nvSpPr>
        <p:spPr bwMode="auto">
          <a:xfrm>
            <a:off x="501650" y="2181225"/>
            <a:ext cx="8423275" cy="354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81000" indent="-381000" eaLnBrk="0" hangingPunct="0">
              <a:spcBef>
                <a:spcPct val="20000"/>
              </a:spcBef>
              <a:buFontTx/>
              <a:buChar char="•"/>
            </a:pPr>
            <a:r>
              <a:rPr lang="en-US" sz="2000" b="0" dirty="0">
                <a:solidFill>
                  <a:schemeClr val="bg2"/>
                </a:solidFill>
              </a:rPr>
              <a:t>Salary expense in object codes 6010, 6020, 6030, 6040, 6050, 6059, 6070, 6079, 6080, and 6090 </a:t>
            </a:r>
            <a:r>
              <a:rPr lang="en-US" sz="2000" b="0" dirty="0" smtClean="0">
                <a:solidFill>
                  <a:schemeClr val="bg2"/>
                </a:solidFill>
              </a:rPr>
              <a:t>is </a:t>
            </a:r>
            <a:r>
              <a:rPr lang="en-US" sz="2000" b="0" dirty="0">
                <a:solidFill>
                  <a:schemeClr val="bg2"/>
                </a:solidFill>
              </a:rPr>
              <a:t>calculated </a:t>
            </a:r>
            <a:r>
              <a:rPr lang="en-US" sz="2000" b="0" dirty="0" smtClean="0">
                <a:solidFill>
                  <a:schemeClr val="bg2"/>
                </a:solidFill>
              </a:rPr>
              <a:t>by entering/uploading </a:t>
            </a:r>
            <a:r>
              <a:rPr lang="en-US" sz="2000" b="0" dirty="0">
                <a:solidFill>
                  <a:schemeClr val="bg2"/>
                </a:solidFill>
              </a:rPr>
              <a:t>data </a:t>
            </a:r>
            <a:r>
              <a:rPr lang="en-US" sz="2000" b="0" dirty="0" smtClean="0">
                <a:solidFill>
                  <a:schemeClr val="bg2"/>
                </a:solidFill>
              </a:rPr>
              <a:t>for each individual employee or open position</a:t>
            </a:r>
            <a:r>
              <a:rPr lang="en-US" sz="2000" b="0" dirty="0">
                <a:solidFill>
                  <a:schemeClr val="bg2"/>
                </a:solidFill>
              </a:rPr>
              <a:t>.</a:t>
            </a:r>
          </a:p>
          <a:p>
            <a:pPr marL="381000" indent="-381000" eaLnBrk="0" hangingPunct="0">
              <a:spcBef>
                <a:spcPct val="20000"/>
              </a:spcBef>
            </a:pPr>
            <a:endParaRPr lang="en-US" sz="1000" b="0" dirty="0">
              <a:solidFill>
                <a:schemeClr val="bg2"/>
              </a:solidFill>
            </a:endParaRPr>
          </a:p>
          <a:p>
            <a:pPr marL="381000" indent="-381000" eaLnBrk="0" hangingPunct="0">
              <a:spcBef>
                <a:spcPct val="20000"/>
              </a:spcBef>
              <a:buFontTx/>
              <a:buChar char="•"/>
            </a:pPr>
            <a:r>
              <a:rPr lang="en-US" sz="2000" b="0" dirty="0">
                <a:solidFill>
                  <a:schemeClr val="bg2"/>
                </a:solidFill>
              </a:rPr>
              <a:t>Expenses for other employee-related object codes (e.g., extra compensation, overtime) are entered as a lump-sum value.</a:t>
            </a:r>
          </a:p>
          <a:p>
            <a:pPr marL="381000" indent="-381000" eaLnBrk="0" hangingPunct="0">
              <a:spcBef>
                <a:spcPct val="20000"/>
              </a:spcBef>
            </a:pPr>
            <a:endParaRPr lang="en-US" sz="1100" b="0" dirty="0">
              <a:solidFill>
                <a:schemeClr val="bg2"/>
              </a:solidFill>
            </a:endParaRPr>
          </a:p>
          <a:p>
            <a:pPr marL="381000" indent="-381000" eaLnBrk="0" hangingPunct="0">
              <a:spcBef>
                <a:spcPct val="20000"/>
              </a:spcBef>
              <a:buFontTx/>
              <a:buChar char="•"/>
            </a:pPr>
            <a:r>
              <a:rPr lang="en-US" sz="2000" b="0" dirty="0">
                <a:solidFill>
                  <a:schemeClr val="bg2"/>
                </a:solidFill>
              </a:rPr>
              <a:t>New exempt and non-exempt employees and positions are loaded at the end of each month from ASPerIN.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Employee Cube Information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14350" y="1266825"/>
            <a:ext cx="8423275" cy="600075"/>
          </a:xfrm>
        </p:spPr>
        <p:txBody>
          <a:bodyPr/>
          <a:lstStyle/>
          <a:p>
            <a:pPr eaLnBrk="1" hangingPunct="1"/>
            <a:r>
              <a:rPr lang="en-US" dirty="0" smtClean="0"/>
              <a:t>The following data elements will display for each employee:</a:t>
            </a:r>
          </a:p>
        </p:txBody>
      </p:sp>
      <p:graphicFrame>
        <p:nvGraphicFramePr>
          <p:cNvPr id="177198" name="Group 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2041607"/>
              </p:ext>
            </p:extLst>
          </p:nvPr>
        </p:nvGraphicFramePr>
        <p:xfrm>
          <a:off x="590550" y="1876425"/>
          <a:ext cx="8181975" cy="4243833"/>
        </p:xfrm>
        <a:graphic>
          <a:graphicData uri="http://schemas.openxmlformats.org/drawingml/2006/table">
            <a:tbl>
              <a:tblPr/>
              <a:tblGrid>
                <a:gridCol w="4090988"/>
                <a:gridCol w="4090987"/>
              </a:tblGrid>
              <a:tr h="3905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Web form content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00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Explanation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0033"/>
                    </a:solidFill>
                  </a:tcPr>
                </a:tc>
              </a:tr>
              <a:tr h="6556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Annual Salary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Shows the annual salary in every month the employee will be working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40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EE_6050 FTE: EE_Exempt Staff FTE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EE_6070 FTE: EE_Non Exempt Staff FTE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Shows the FTE for all Tub-Orgs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56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Dist Audit:  Tub-Org Distribution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Shows the FTE for this Tub-Org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40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Dist Audit Total: Total Distribution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Shows the total FTE for this employee across all Tub-Orgs.  This should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ALWAYS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 be 1.00.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Employee Cube Exercise 1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i="1" dirty="0" smtClean="0"/>
              <a:t>An employee’s salary distribution will change effective Nov 1, 2017.</a:t>
            </a:r>
          </a:p>
          <a:p>
            <a:pPr eaLnBrk="1" hangingPunct="1">
              <a:buFontTx/>
              <a:buNone/>
            </a:pPr>
            <a:endParaRPr lang="en-US" sz="1200" dirty="0" smtClean="0"/>
          </a:p>
          <a:p>
            <a:pPr eaLnBrk="1" hangingPunct="1">
              <a:buFontTx/>
              <a:buNone/>
            </a:pPr>
            <a:r>
              <a:rPr lang="en-US" dirty="0" smtClean="0"/>
              <a:t>In this exercise, we are going to:</a:t>
            </a:r>
          </a:p>
          <a:p>
            <a:pPr eaLnBrk="1" hangingPunct="1">
              <a:buFontTx/>
              <a:buNone/>
            </a:pPr>
            <a:endParaRPr lang="en-US" sz="800" dirty="0" smtClean="0"/>
          </a:p>
          <a:p>
            <a:pPr eaLnBrk="1" hangingPunct="1"/>
            <a:r>
              <a:rPr lang="en-US" dirty="0" smtClean="0"/>
              <a:t>Locate an employee using the Review &amp; Modify Salary, FTE and Distribution web form (WFBE104) </a:t>
            </a:r>
          </a:p>
          <a:p>
            <a:pPr eaLnBrk="1" hangingPunct="1">
              <a:buNone/>
            </a:pPr>
            <a:endParaRPr lang="en-US" sz="800" dirty="0" smtClean="0"/>
          </a:p>
          <a:p>
            <a:pPr eaLnBrk="1" hangingPunct="1"/>
            <a:r>
              <a:rPr lang="en-US" dirty="0" smtClean="0"/>
              <a:t>Add a new line of coding to the current salary distribution by using the Edit Employee web form (WFBE10)</a:t>
            </a:r>
          </a:p>
          <a:p>
            <a:pPr eaLnBrk="1" hangingPunct="1">
              <a:buFontTx/>
              <a:buNone/>
            </a:pPr>
            <a:endParaRPr lang="en-US" sz="800" dirty="0" smtClean="0"/>
          </a:p>
          <a:p>
            <a:pPr eaLnBrk="1" hangingPunct="1"/>
            <a:r>
              <a:rPr lang="en-US" dirty="0" smtClean="0"/>
              <a:t>Run the Salary Calculations (BRBE077MT) business rule to process the changes</a:t>
            </a:r>
          </a:p>
          <a:p>
            <a:pPr eaLnBrk="1" hangingPunct="1">
              <a:buFontTx/>
              <a:buNone/>
            </a:pPr>
            <a:endParaRPr lang="en-US" sz="800" dirty="0" smtClean="0"/>
          </a:p>
        </p:txBody>
      </p:sp>
    </p:spTree>
    <p:extLst>
      <p:ext uri="{BB962C8B-B14F-4D97-AF65-F5344CB8AC3E}">
        <p14:creationId xmlns:p14="http://schemas.microsoft.com/office/powerpoint/2010/main" val="846575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Employee Cube Exercise 1 – Web form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14350" y="1266825"/>
            <a:ext cx="8423275" cy="5267325"/>
          </a:xfrm>
        </p:spPr>
        <p:txBody>
          <a:bodyPr/>
          <a:lstStyle/>
          <a:p>
            <a:pPr marL="401637" indent="-285750" eaLnBrk="1" hangingPunct="1">
              <a:lnSpc>
                <a:spcPct val="90000"/>
              </a:lnSpc>
              <a:spcAft>
                <a:spcPts val="200"/>
              </a:spcAft>
            </a:pPr>
            <a:r>
              <a:rPr lang="en-US" sz="1800" dirty="0" smtClean="0"/>
              <a:t>Click </a:t>
            </a:r>
            <a:r>
              <a:rPr lang="en-US" sz="1800" b="1" dirty="0" smtClean="0"/>
              <a:t>PLNG0025</a:t>
            </a:r>
            <a:r>
              <a:rPr lang="en-US" sz="1800" dirty="0" smtClean="0"/>
              <a:t> tab</a:t>
            </a:r>
          </a:p>
          <a:p>
            <a:pPr marL="401637" indent="-285750" eaLnBrk="1" hangingPunct="1">
              <a:lnSpc>
                <a:spcPct val="90000"/>
              </a:lnSpc>
              <a:spcAft>
                <a:spcPts val="200"/>
              </a:spcAft>
            </a:pPr>
            <a:r>
              <a:rPr lang="en-US" sz="1800" dirty="0" smtClean="0"/>
              <a:t>From the Employee task list, click on ‘Review &amp; Modify Salary, FTE and Distribution’</a:t>
            </a:r>
          </a:p>
          <a:p>
            <a:pPr marL="401637" indent="-285750" eaLnBrk="1" hangingPunct="1">
              <a:lnSpc>
                <a:spcPct val="90000"/>
              </a:lnSpc>
              <a:spcAft>
                <a:spcPts val="200"/>
              </a:spcAft>
            </a:pPr>
            <a:r>
              <a:rPr lang="en-US" sz="1800" dirty="0" smtClean="0"/>
              <a:t>Right-click in the field that reads “Annual Salary” for a specific employee</a:t>
            </a:r>
          </a:p>
          <a:p>
            <a:pPr marL="742950" lvl="1" indent="-285750" eaLnBrk="1" hangingPunct="1">
              <a:lnSpc>
                <a:spcPct val="90000"/>
              </a:lnSpc>
              <a:buFontTx/>
              <a:buChar char="•"/>
            </a:pPr>
            <a:r>
              <a:rPr lang="en-US" dirty="0" smtClean="0"/>
              <a:t>You may need to use the scroll bar at the bottom of the staff listing to view this field</a:t>
            </a:r>
          </a:p>
          <a:p>
            <a:pPr eaLnBrk="1" hangingPunct="1">
              <a:lnSpc>
                <a:spcPct val="90000"/>
              </a:lnSpc>
            </a:pPr>
            <a:r>
              <a:rPr lang="en-US" sz="1800" dirty="0" smtClean="0"/>
              <a:t>Select </a:t>
            </a:r>
            <a:r>
              <a:rPr lang="en-US" sz="1800" b="1" dirty="0" smtClean="0"/>
              <a:t>Link to Edit Employee and Position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1201" y="3389945"/>
            <a:ext cx="6019048" cy="32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556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Employee Cube Exercise 1 – Web form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97258" y="1283026"/>
            <a:ext cx="8423275" cy="5267325"/>
          </a:xfrm>
        </p:spPr>
        <p:txBody>
          <a:bodyPr/>
          <a:lstStyle/>
          <a:p>
            <a:pPr eaLnBrk="1" hangingPunct="1"/>
            <a:r>
              <a:rPr lang="en-US" dirty="0" smtClean="0"/>
              <a:t>The ‘Edit Employee Distributions by Individual’ web form (WFBE10) will appear </a:t>
            </a:r>
          </a:p>
          <a:p>
            <a:pPr eaLnBrk="1" hangingPunct="1">
              <a:buFontTx/>
              <a:buNone/>
            </a:pPr>
            <a:endParaRPr lang="en-US" sz="800" dirty="0" smtClean="0"/>
          </a:p>
          <a:p>
            <a:pPr eaLnBrk="1" hangingPunct="1"/>
            <a:r>
              <a:rPr lang="en-US" dirty="0" smtClean="0"/>
              <a:t>On the lower half of the screen, in the row displaying the salary coding, enter </a:t>
            </a:r>
            <a:r>
              <a:rPr lang="en-US" b="1" dirty="0" smtClean="0"/>
              <a:t>.5</a:t>
            </a:r>
            <a:r>
              <a:rPr lang="en-US" dirty="0" smtClean="0"/>
              <a:t> for November - June to indicate that 50% of the employee’s salary will be charged to the existing coding </a:t>
            </a:r>
          </a:p>
          <a:p>
            <a:pPr eaLnBrk="1" hangingPunct="1">
              <a:buFontTx/>
              <a:buNone/>
            </a:pPr>
            <a:endParaRPr lang="en-US" sz="800" dirty="0" smtClean="0"/>
          </a:p>
          <a:p>
            <a:pPr eaLnBrk="1" hangingPunct="1"/>
            <a:r>
              <a:rPr lang="en-US" dirty="0" smtClean="0"/>
              <a:t>Click </a:t>
            </a:r>
            <a:r>
              <a:rPr lang="en-US" b="1" dirty="0" smtClean="0"/>
              <a:t>Save</a:t>
            </a:r>
            <a:r>
              <a:rPr lang="en-US" dirty="0" smtClean="0"/>
              <a:t> on the toolbar</a:t>
            </a:r>
          </a:p>
          <a:p>
            <a:pPr eaLnBrk="1" hangingPunct="1">
              <a:buFontTx/>
              <a:buNone/>
            </a:pPr>
            <a:endParaRPr lang="en-US" sz="800" dirty="0" smtClean="0"/>
          </a:p>
          <a:p>
            <a:pPr lvl="2" eaLnBrk="1" hangingPunct="1">
              <a:buNone/>
            </a:pPr>
            <a:endParaRPr lang="en-US" dirty="0" smtClean="0"/>
          </a:p>
          <a:p>
            <a:pPr lvl="2" eaLnBrk="1" hangingPunct="1"/>
            <a:endParaRPr lang="en-US" dirty="0" smtClean="0"/>
          </a:p>
          <a:p>
            <a:pPr eaLnBrk="1" hangingPunct="1"/>
            <a:endParaRPr lang="en-US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067" y="3948157"/>
            <a:ext cx="8844890" cy="982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614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Employee Cube Exercise 1 – Web form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97258" y="1283026"/>
            <a:ext cx="8423275" cy="5267325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sz="800" dirty="0" smtClean="0"/>
          </a:p>
          <a:p>
            <a:pPr eaLnBrk="1" hangingPunct="1"/>
            <a:r>
              <a:rPr lang="en-US" dirty="0" smtClean="0"/>
              <a:t>Right-click on the blue Activity-sub field and right click to open the  </a:t>
            </a:r>
            <a:r>
              <a:rPr lang="en-US" b="1" dirty="0" smtClean="0"/>
              <a:t>Add or Modify Distribution </a:t>
            </a:r>
            <a:r>
              <a:rPr lang="en-US" dirty="0" smtClean="0"/>
              <a:t>menu</a:t>
            </a:r>
          </a:p>
          <a:p>
            <a:pPr eaLnBrk="1" hangingPunct="1"/>
            <a:r>
              <a:rPr lang="en-US" dirty="0" smtClean="0"/>
              <a:t>Select ‘Add or Modify Distribution by Percentage’</a:t>
            </a:r>
          </a:p>
          <a:p>
            <a:pPr lvl="2" eaLnBrk="1" hangingPunct="1">
              <a:buNone/>
            </a:pPr>
            <a:endParaRPr lang="en-US" dirty="0" smtClean="0"/>
          </a:p>
          <a:p>
            <a:pPr lvl="2" eaLnBrk="1" hangingPunct="1"/>
            <a:endParaRPr lang="en-US" dirty="0" smtClean="0"/>
          </a:p>
          <a:p>
            <a:pPr eaLnBrk="1" hangingPunct="1"/>
            <a:endParaRPr lang="en-US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4699" y="2782939"/>
            <a:ext cx="3504762" cy="34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225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Employee Cube Exercise 1 – Web form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14350" y="1266825"/>
            <a:ext cx="8423275" cy="5267325"/>
          </a:xfrm>
        </p:spPr>
        <p:txBody>
          <a:bodyPr/>
          <a:lstStyle/>
          <a:p>
            <a:pPr eaLnBrk="1" hangingPunct="1"/>
            <a:r>
              <a:rPr lang="en-US" sz="1800" dirty="0" smtClean="0"/>
              <a:t>Enter Activity-sub 600200-0000 for the ‘Enter or Select Act-Sub’ field</a:t>
            </a:r>
          </a:p>
          <a:p>
            <a:pPr marL="742950" lvl="1" indent="-285750" eaLnBrk="1" hangingPunct="1"/>
            <a:r>
              <a:rPr lang="en-US" dirty="0" smtClean="0"/>
              <a:t>Click </a:t>
            </a:r>
            <a:r>
              <a:rPr lang="en-US" b="1" dirty="0" smtClean="0"/>
              <a:t>Launch </a:t>
            </a:r>
            <a:r>
              <a:rPr lang="en-US" dirty="0" smtClean="0"/>
              <a:t>to create the new salary coding</a:t>
            </a:r>
            <a:endParaRPr lang="en-US" b="1" dirty="0" smtClean="0"/>
          </a:p>
          <a:p>
            <a:pPr eaLnBrk="1" hangingPunct="1"/>
            <a:endParaRPr lang="en-US" dirty="0" smtClean="0"/>
          </a:p>
        </p:txBody>
      </p:sp>
      <p:sp>
        <p:nvSpPr>
          <p:cNvPr id="75780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796" y="2505249"/>
            <a:ext cx="8752381" cy="279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715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Employee Cube Exercise 1 - Web form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14350" y="1704975"/>
            <a:ext cx="8423275" cy="5267325"/>
          </a:xfrm>
        </p:spPr>
        <p:txBody>
          <a:bodyPr/>
          <a:lstStyle/>
          <a:p>
            <a:pPr eaLnBrk="1" hangingPunct="1"/>
            <a:r>
              <a:rPr lang="en-US" dirty="0" smtClean="0"/>
              <a:t>A new distribution line will appear below the first line of coding</a:t>
            </a:r>
          </a:p>
          <a:p>
            <a:pPr eaLnBrk="1" hangingPunct="1">
              <a:buFontTx/>
              <a:buNone/>
            </a:pPr>
            <a:endParaRPr lang="en-US" sz="800" dirty="0" smtClean="0"/>
          </a:p>
          <a:p>
            <a:pPr eaLnBrk="1" hangingPunct="1"/>
            <a:r>
              <a:rPr lang="en-US" dirty="0" smtClean="0"/>
              <a:t>Enter </a:t>
            </a:r>
            <a:r>
              <a:rPr lang="en-US" b="1" dirty="0" smtClean="0"/>
              <a:t>.5</a:t>
            </a:r>
            <a:r>
              <a:rPr lang="en-US" dirty="0" smtClean="0"/>
              <a:t> for November - June to indicate that the remaining 50% of the employee’s salary will be charged to this new 33 digit coding</a:t>
            </a:r>
          </a:p>
          <a:p>
            <a:pPr eaLnBrk="1" hangingPunct="1">
              <a:buFontTx/>
              <a:buNone/>
            </a:pPr>
            <a:endParaRPr lang="en-US" sz="800" b="1" dirty="0" smtClean="0"/>
          </a:p>
          <a:p>
            <a:pPr eaLnBrk="1" hangingPunct="1"/>
            <a:r>
              <a:rPr lang="en-US" dirty="0" smtClean="0"/>
              <a:t>Click </a:t>
            </a:r>
            <a:r>
              <a:rPr lang="en-US" b="1" dirty="0" smtClean="0"/>
              <a:t>Save</a:t>
            </a:r>
            <a:r>
              <a:rPr lang="en-US" dirty="0" smtClean="0"/>
              <a:t> on the toolbar</a:t>
            </a:r>
          </a:p>
          <a:p>
            <a:pPr eaLnBrk="1" hangingPunct="1">
              <a:buNone/>
            </a:pPr>
            <a:endParaRPr lang="en-US" dirty="0" smtClean="0"/>
          </a:p>
          <a:p>
            <a:pPr eaLnBrk="1" hangingPunct="1"/>
            <a:endParaRPr lang="en-US" i="1" dirty="0" smtClean="0"/>
          </a:p>
          <a:p>
            <a:pPr eaLnBrk="1" hangingPunct="1"/>
            <a:endParaRPr lang="en-US" i="1" dirty="0"/>
          </a:p>
          <a:p>
            <a:pPr eaLnBrk="1" hangingPunct="1"/>
            <a:endParaRPr lang="en-US" i="1" dirty="0" smtClean="0"/>
          </a:p>
          <a:p>
            <a:pPr eaLnBrk="1" hangingPunct="1"/>
            <a:endParaRPr lang="en-US" i="1" dirty="0"/>
          </a:p>
          <a:p>
            <a:pPr eaLnBrk="1" hangingPunct="1"/>
            <a:endParaRPr lang="en-US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951" y="3729803"/>
            <a:ext cx="8717737" cy="568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26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Employee Cube Exercise 1 - Confirm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14350" y="1266825"/>
            <a:ext cx="8423275" cy="5267325"/>
          </a:xfrm>
        </p:spPr>
        <p:txBody>
          <a:bodyPr/>
          <a:lstStyle/>
          <a:p>
            <a:pPr eaLnBrk="1" hangingPunct="1"/>
            <a:r>
              <a:rPr lang="en-US" dirty="0" smtClean="0"/>
              <a:t>In order to aggregate this new salary data, you will need to run the appropriate business rule:</a:t>
            </a:r>
            <a:endParaRPr lang="en-US" b="1" dirty="0" smtClean="0"/>
          </a:p>
          <a:p>
            <a:pPr marL="742950" lvl="1" indent="-285750" eaLnBrk="1" hangingPunct="1"/>
            <a:r>
              <a:rPr lang="en-US" dirty="0" smtClean="0"/>
              <a:t>Click </a:t>
            </a:r>
            <a:r>
              <a:rPr lang="en-US" b="1" dirty="0" smtClean="0"/>
              <a:t>Run Salary Calculation (BRBE077MT)</a:t>
            </a:r>
            <a:r>
              <a:rPr lang="en-US" dirty="0" smtClean="0"/>
              <a:t> from the task list</a:t>
            </a:r>
          </a:p>
          <a:p>
            <a:pPr marL="742950" lvl="1" indent="-285750" eaLnBrk="1" hangingPunct="1"/>
            <a:r>
              <a:rPr lang="en-US" dirty="0" smtClean="0"/>
              <a:t>Click </a:t>
            </a:r>
            <a:r>
              <a:rPr lang="en-US" b="1" dirty="0" smtClean="0"/>
              <a:t>Launch</a:t>
            </a:r>
          </a:p>
          <a:p>
            <a:pPr marL="742950" lvl="1" indent="-285750" eaLnBrk="1" hangingPunct="1"/>
            <a:r>
              <a:rPr lang="en-US" dirty="0" smtClean="0"/>
              <a:t>Enter your Tub-Org </a:t>
            </a:r>
          </a:p>
          <a:p>
            <a:pPr marL="742950" lvl="1" indent="-285750" eaLnBrk="1" hangingPunct="1"/>
            <a:r>
              <a:rPr lang="en-US" dirty="0" smtClean="0"/>
              <a:t>Click </a:t>
            </a:r>
            <a:r>
              <a:rPr lang="en-US" b="1" dirty="0" smtClean="0"/>
              <a:t>Launch</a:t>
            </a:r>
          </a:p>
          <a:p>
            <a:pPr marL="742950" lvl="1" indent="-285750" eaLnBrk="1" hangingPunct="1"/>
            <a:r>
              <a:rPr lang="en-US" dirty="0" smtClean="0"/>
              <a:t>Look for the message “BRBE077MT Calculate Employee Expenses Incl Vaca Rule was run successfully”</a:t>
            </a:r>
          </a:p>
          <a:p>
            <a:pPr marL="742950" lvl="1" indent="-285750" eaLnBrk="1" hangingPunct="1"/>
            <a:endParaRPr lang="en-US" dirty="0" smtClean="0"/>
          </a:p>
          <a:p>
            <a:pPr marL="742950" lvl="1" indent="-285750" eaLnBrk="1" hangingPunct="1"/>
            <a:endParaRPr lang="en-US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612" y="4007037"/>
            <a:ext cx="6904762" cy="20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827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HUBS 101</a:t>
            </a:r>
          </a:p>
        </p:txBody>
      </p:sp>
      <p:sp>
        <p:nvSpPr>
          <p:cNvPr id="2" name="Rectangle 1"/>
          <p:cNvSpPr/>
          <p:nvPr/>
        </p:nvSpPr>
        <p:spPr>
          <a:xfrm>
            <a:off x="1572427" y="3321278"/>
            <a:ext cx="61529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0000"/>
                </a:solidFill>
              </a:rPr>
              <a:t>CINA (Change in Net Assets) Cube</a:t>
            </a:r>
            <a:endParaRPr lang="en-US" sz="2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041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ChangeArrowheads="1"/>
          </p:cNvSpPr>
          <p:nvPr/>
        </p:nvSpPr>
        <p:spPr bwMode="auto">
          <a:xfrm>
            <a:off x="1360488" y="0"/>
            <a:ext cx="7696200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ts val="2800"/>
              </a:lnSpc>
            </a:pPr>
            <a:r>
              <a:rPr lang="en-US" sz="2600" b="0" dirty="0"/>
              <a:t>Structure of HUBS</a:t>
            </a:r>
          </a:p>
        </p:txBody>
      </p:sp>
      <p:sp>
        <p:nvSpPr>
          <p:cNvPr id="5123" name="Rectangle 6"/>
          <p:cNvSpPr>
            <a:spLocks noChangeArrowheads="1"/>
          </p:cNvSpPr>
          <p:nvPr/>
        </p:nvSpPr>
        <p:spPr bwMode="auto">
          <a:xfrm>
            <a:off x="514350" y="1266825"/>
            <a:ext cx="8423275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2000" b="0" dirty="0">
                <a:solidFill>
                  <a:schemeClr val="bg2"/>
                </a:solidFill>
              </a:rPr>
              <a:t>There are separate “cubes” (databases) for employee data and revenue/expense data.</a:t>
            </a:r>
          </a:p>
        </p:txBody>
      </p:sp>
      <p:sp>
        <p:nvSpPr>
          <p:cNvPr id="5124" name="Text Box 11"/>
          <p:cNvSpPr txBox="1">
            <a:spLocks noChangeArrowheads="1"/>
          </p:cNvSpPr>
          <p:nvPr/>
        </p:nvSpPr>
        <p:spPr bwMode="auto">
          <a:xfrm>
            <a:off x="1057275" y="4124325"/>
            <a:ext cx="3086100" cy="2170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7800" indent="-177800" eaLnBrk="0" hangingPunct="0">
              <a:spcBef>
                <a:spcPct val="50000"/>
              </a:spcBef>
            </a:pPr>
            <a:r>
              <a:rPr lang="en-US" sz="1800" b="0" dirty="0"/>
              <a:t>Includes:</a:t>
            </a:r>
          </a:p>
          <a:p>
            <a:pPr marL="177800" indent="-177800" eaLnBrk="0" hangingPunct="0">
              <a:spcBef>
                <a:spcPct val="50000"/>
              </a:spcBef>
              <a:buFontTx/>
              <a:buChar char="•"/>
            </a:pPr>
            <a:r>
              <a:rPr lang="en-US" sz="1800" b="0" dirty="0"/>
              <a:t>Salary Object Codes</a:t>
            </a:r>
          </a:p>
          <a:p>
            <a:pPr marL="177800" indent="-177800" eaLnBrk="0" hangingPunct="0">
              <a:spcBef>
                <a:spcPct val="50000"/>
              </a:spcBef>
              <a:buFontTx/>
              <a:buChar char="•"/>
            </a:pPr>
            <a:r>
              <a:rPr lang="en-US" sz="1800" b="0" dirty="0"/>
              <a:t>Personnel by Name, HUID, Asperin Position Number, and Title</a:t>
            </a:r>
          </a:p>
          <a:p>
            <a:pPr marL="177800" indent="-177800" eaLnBrk="0" hangingPunct="0">
              <a:spcBef>
                <a:spcPct val="50000"/>
              </a:spcBef>
            </a:pPr>
            <a:endParaRPr lang="en-US" sz="1800" b="0" dirty="0"/>
          </a:p>
        </p:txBody>
      </p:sp>
      <p:sp>
        <p:nvSpPr>
          <p:cNvPr id="5125" name="Text Box 12"/>
          <p:cNvSpPr txBox="1">
            <a:spLocks noChangeArrowheads="1"/>
          </p:cNvSpPr>
          <p:nvPr/>
        </p:nvSpPr>
        <p:spPr bwMode="auto">
          <a:xfrm>
            <a:off x="5086350" y="4117975"/>
            <a:ext cx="3086100" cy="24463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7800" indent="-177800" eaLnBrk="0" hangingPunct="0">
              <a:spcBef>
                <a:spcPct val="50000"/>
              </a:spcBef>
            </a:pPr>
            <a:r>
              <a:rPr lang="en-US" sz="1800" b="0" dirty="0"/>
              <a:t>Includes:</a:t>
            </a:r>
          </a:p>
          <a:p>
            <a:pPr marL="177800" indent="-177800" eaLnBrk="0" hangingPunct="0">
              <a:spcBef>
                <a:spcPct val="50000"/>
              </a:spcBef>
              <a:buFontTx/>
              <a:buChar char="•"/>
            </a:pPr>
            <a:r>
              <a:rPr lang="en-US" sz="1800" b="0" dirty="0"/>
              <a:t>Rolled-up Salary expenses</a:t>
            </a:r>
          </a:p>
          <a:p>
            <a:pPr marL="177800" indent="-177800" eaLnBrk="0" hangingPunct="0">
              <a:spcBef>
                <a:spcPct val="50000"/>
              </a:spcBef>
              <a:buFontTx/>
              <a:buChar char="•"/>
            </a:pPr>
            <a:r>
              <a:rPr lang="en-US" sz="1800" b="0" dirty="0"/>
              <a:t>Non-salary income object codes</a:t>
            </a:r>
          </a:p>
          <a:p>
            <a:pPr marL="177800" indent="-177800" eaLnBrk="0" hangingPunct="0">
              <a:spcBef>
                <a:spcPct val="50000"/>
              </a:spcBef>
              <a:buFontTx/>
              <a:buChar char="•"/>
            </a:pPr>
            <a:r>
              <a:rPr lang="en-US" sz="1800" b="0" dirty="0"/>
              <a:t>Non-salary expense object codes</a:t>
            </a:r>
          </a:p>
        </p:txBody>
      </p:sp>
      <p:sp>
        <p:nvSpPr>
          <p:cNvPr id="5126" name="AutoShape 18"/>
          <p:cNvSpPr>
            <a:spLocks noChangeArrowheads="1"/>
          </p:cNvSpPr>
          <p:nvPr/>
        </p:nvSpPr>
        <p:spPr bwMode="auto">
          <a:xfrm>
            <a:off x="5038725" y="2209800"/>
            <a:ext cx="2619375" cy="1819275"/>
          </a:xfrm>
          <a:prstGeom prst="cube">
            <a:avLst>
              <a:gd name="adj" fmla="val 25000"/>
            </a:avLst>
          </a:prstGeom>
          <a:solidFill>
            <a:srgbClr val="33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 dirty="0"/>
          </a:p>
        </p:txBody>
      </p:sp>
      <p:sp>
        <p:nvSpPr>
          <p:cNvPr id="5127" name="Text Box 10"/>
          <p:cNvSpPr txBox="1">
            <a:spLocks noChangeArrowheads="1"/>
          </p:cNvSpPr>
          <p:nvPr/>
        </p:nvSpPr>
        <p:spPr bwMode="auto">
          <a:xfrm>
            <a:off x="5041900" y="2711450"/>
            <a:ext cx="2298700" cy="1187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0" dirty="0"/>
              <a:t>Change in Net Assets (CINA) Cube</a:t>
            </a:r>
          </a:p>
        </p:txBody>
      </p:sp>
      <p:sp>
        <p:nvSpPr>
          <p:cNvPr id="5128" name="AutoShape 19"/>
          <p:cNvSpPr>
            <a:spLocks noChangeArrowheads="1"/>
          </p:cNvSpPr>
          <p:nvPr/>
        </p:nvSpPr>
        <p:spPr bwMode="auto">
          <a:xfrm>
            <a:off x="1047750" y="2171700"/>
            <a:ext cx="2619375" cy="1819275"/>
          </a:xfrm>
          <a:prstGeom prst="cube">
            <a:avLst>
              <a:gd name="adj" fmla="val 25000"/>
            </a:avLst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 dirty="0"/>
          </a:p>
        </p:txBody>
      </p:sp>
      <p:sp>
        <p:nvSpPr>
          <p:cNvPr id="5129" name="Text Box 8"/>
          <p:cNvSpPr txBox="1">
            <a:spLocks noChangeArrowheads="1"/>
          </p:cNvSpPr>
          <p:nvPr/>
        </p:nvSpPr>
        <p:spPr bwMode="auto">
          <a:xfrm>
            <a:off x="1133475" y="2847975"/>
            <a:ext cx="2001838" cy="946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800" b="0" dirty="0"/>
              <a:t>Employee Cube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Accessing a CINA Web Form</a:t>
            </a:r>
          </a:p>
        </p:txBody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5775" y="1227137"/>
            <a:ext cx="8423275" cy="21240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1800" b="1" dirty="0" smtClean="0"/>
              <a:t>Update the FY17 Plan/Working column </a:t>
            </a:r>
            <a:r>
              <a:rPr lang="en-US" sz="1800" dirty="0" smtClean="0"/>
              <a:t>using the “Budget Expense” Web Form (WFBC0003a):</a:t>
            </a:r>
          </a:p>
          <a:p>
            <a:pPr eaLnBrk="1" hangingPunct="1"/>
            <a:r>
              <a:rPr lang="en-US" sz="1800" dirty="0" smtClean="0"/>
              <a:t>Click on </a:t>
            </a:r>
            <a:r>
              <a:rPr lang="en-US" sz="1800" b="1" dirty="0" smtClean="0"/>
              <a:t>“PLNG0025,”“PLNG0026,” or “PLNG0027”, </a:t>
            </a:r>
            <a:r>
              <a:rPr lang="en-US" sz="1800" dirty="0" smtClean="0"/>
              <a:t>depending upon your tub</a:t>
            </a:r>
          </a:p>
          <a:p>
            <a:pPr eaLnBrk="1" hangingPunct="1"/>
            <a:endParaRPr lang="en-US" sz="400" dirty="0" smtClean="0"/>
          </a:p>
          <a:p>
            <a:pPr eaLnBrk="1" hangingPunct="1"/>
            <a:r>
              <a:rPr lang="en-US" sz="1800" dirty="0" smtClean="0"/>
              <a:t>Click on the </a:t>
            </a:r>
            <a:r>
              <a:rPr lang="en-US" sz="1800" b="1" dirty="0" smtClean="0"/>
              <a:t>triangle to the left </a:t>
            </a:r>
            <a:r>
              <a:rPr lang="en-US" sz="1800" dirty="0" smtClean="0"/>
              <a:t>of the CINA folder, click on the triangle next to “Non-Employee Budgeting,” and click </a:t>
            </a:r>
            <a:r>
              <a:rPr lang="en-US" sz="1800" b="1" dirty="0" smtClean="0"/>
              <a:t>“Budget EXPENSE for all funds (WFBC003a)”</a:t>
            </a:r>
            <a:r>
              <a:rPr lang="en-US" sz="1800" dirty="0" smtClean="0"/>
              <a:t> from the Task List</a:t>
            </a:r>
          </a:p>
          <a:p>
            <a:pPr eaLnBrk="1" hangingPunct="1"/>
            <a:endParaRPr lang="en-US" sz="4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5091" y="3228477"/>
            <a:ext cx="3232857" cy="32749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Accessing a CINA Web Form</a:t>
            </a:r>
          </a:p>
        </p:txBody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5775" y="1227137"/>
            <a:ext cx="8423275" cy="1080227"/>
          </a:xfrm>
        </p:spPr>
        <p:txBody>
          <a:bodyPr/>
          <a:lstStyle/>
          <a:p>
            <a:pPr eaLnBrk="1" hangingPunct="1"/>
            <a:endParaRPr lang="en-US" sz="400" dirty="0" smtClean="0"/>
          </a:p>
          <a:p>
            <a:pPr eaLnBrk="1" hangingPunct="1"/>
            <a:r>
              <a:rPr lang="en-US" sz="1800" dirty="0" smtClean="0"/>
              <a:t>The Web Form drop-down menu will open in the content area; enter the following data:</a:t>
            </a:r>
          </a:p>
        </p:txBody>
      </p:sp>
      <p:sp>
        <p:nvSpPr>
          <p:cNvPr id="21509" name="Text Box 12"/>
          <p:cNvSpPr txBox="1">
            <a:spLocks noChangeArrowheads="1"/>
          </p:cNvSpPr>
          <p:nvPr/>
        </p:nvSpPr>
        <p:spPr bwMode="auto">
          <a:xfrm>
            <a:off x="2932906" y="4050882"/>
            <a:ext cx="1487488" cy="338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 dirty="0"/>
              <a:t>Your Tub-Org</a:t>
            </a:r>
          </a:p>
        </p:txBody>
      </p:sp>
      <p:sp>
        <p:nvSpPr>
          <p:cNvPr id="21510" name="Text Box 13"/>
          <p:cNvSpPr txBox="1">
            <a:spLocks noChangeArrowheads="1"/>
          </p:cNvSpPr>
          <p:nvPr/>
        </p:nvSpPr>
        <p:spPr bwMode="auto">
          <a:xfrm>
            <a:off x="5495168" y="4129878"/>
            <a:ext cx="1425575" cy="338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 dirty="0"/>
              <a:t>000001 Fund</a:t>
            </a:r>
          </a:p>
        </p:txBody>
      </p:sp>
      <p:sp>
        <p:nvSpPr>
          <p:cNvPr id="21513" name="Line 17"/>
          <p:cNvSpPr>
            <a:spLocks noChangeShapeType="1"/>
          </p:cNvSpPr>
          <p:nvPr/>
        </p:nvSpPr>
        <p:spPr bwMode="auto">
          <a:xfrm>
            <a:off x="3525838" y="4373233"/>
            <a:ext cx="66675" cy="325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840" y="2307364"/>
            <a:ext cx="7857143" cy="280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719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4188" y="1519238"/>
            <a:ext cx="6808787" cy="335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CINA Web Form Layout</a:t>
            </a:r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 flipH="1" flipV="1">
            <a:off x="6550025" y="4802188"/>
            <a:ext cx="0" cy="4937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2533" name="Line 5"/>
          <p:cNvSpPr>
            <a:spLocks noChangeShapeType="1"/>
          </p:cNvSpPr>
          <p:nvPr/>
        </p:nvSpPr>
        <p:spPr bwMode="auto">
          <a:xfrm flipV="1">
            <a:off x="3733800" y="1812925"/>
            <a:ext cx="12573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2534" name="Line 6"/>
          <p:cNvSpPr>
            <a:spLocks noChangeShapeType="1"/>
          </p:cNvSpPr>
          <p:nvPr/>
        </p:nvSpPr>
        <p:spPr bwMode="auto">
          <a:xfrm>
            <a:off x="2990850" y="2063750"/>
            <a:ext cx="0" cy="438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2535" name="Line 7"/>
          <p:cNvSpPr>
            <a:spLocks noChangeShapeType="1"/>
          </p:cNvSpPr>
          <p:nvPr/>
        </p:nvSpPr>
        <p:spPr bwMode="auto">
          <a:xfrm flipV="1">
            <a:off x="4133850" y="4875213"/>
            <a:ext cx="1133475" cy="8397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7439025" y="2452688"/>
            <a:ext cx="1571625" cy="46672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200" dirty="0"/>
              <a:t>White cells can be edited</a:t>
            </a:r>
          </a:p>
        </p:txBody>
      </p:sp>
      <p:sp>
        <p:nvSpPr>
          <p:cNvPr id="22537" name="Line 10"/>
          <p:cNvSpPr>
            <a:spLocks noChangeShapeType="1"/>
          </p:cNvSpPr>
          <p:nvPr/>
        </p:nvSpPr>
        <p:spPr bwMode="auto">
          <a:xfrm flipH="1">
            <a:off x="6696075" y="3686175"/>
            <a:ext cx="798513" cy="85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2538" name="Line 11"/>
          <p:cNvSpPr>
            <a:spLocks noChangeShapeType="1"/>
          </p:cNvSpPr>
          <p:nvPr/>
        </p:nvSpPr>
        <p:spPr bwMode="auto">
          <a:xfrm flipH="1">
            <a:off x="7102475" y="2921000"/>
            <a:ext cx="636588" cy="276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2541" name="Text Box 17"/>
          <p:cNvSpPr txBox="1">
            <a:spLocks noChangeArrowheads="1"/>
          </p:cNvSpPr>
          <p:nvPr/>
        </p:nvSpPr>
        <p:spPr bwMode="auto">
          <a:xfrm>
            <a:off x="3676650" y="5653088"/>
            <a:ext cx="1352550" cy="46672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200" dirty="0"/>
              <a:t>Gray cells are read only</a:t>
            </a:r>
          </a:p>
        </p:txBody>
      </p:sp>
      <p:sp>
        <p:nvSpPr>
          <p:cNvPr id="22542" name="Text Box 18"/>
          <p:cNvSpPr txBox="1">
            <a:spLocks noChangeArrowheads="1"/>
          </p:cNvSpPr>
          <p:nvPr/>
        </p:nvSpPr>
        <p:spPr bwMode="auto">
          <a:xfrm>
            <a:off x="6178550" y="5329238"/>
            <a:ext cx="1847850" cy="461665"/>
          </a:xfrm>
          <a:prstGeom prst="rect">
            <a:avLst/>
          </a:prstGeom>
          <a:solidFill>
            <a:schemeClr val="tx2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200" dirty="0" smtClean="0"/>
              <a:t>Blue </a:t>
            </a:r>
            <a:r>
              <a:rPr lang="en-US" sz="1200" dirty="0"/>
              <a:t>outline indicates cell is selected</a:t>
            </a:r>
          </a:p>
        </p:txBody>
      </p:sp>
      <p:sp>
        <p:nvSpPr>
          <p:cNvPr id="22543" name="Text Box 20"/>
          <p:cNvSpPr txBox="1">
            <a:spLocks noChangeArrowheads="1"/>
          </p:cNvSpPr>
          <p:nvPr/>
        </p:nvSpPr>
        <p:spPr bwMode="auto">
          <a:xfrm>
            <a:off x="7424738" y="4213225"/>
            <a:ext cx="1641475" cy="1016000"/>
          </a:xfrm>
          <a:prstGeom prst="rect">
            <a:avLst/>
          </a:prstGeom>
          <a:solidFill>
            <a:schemeClr val="tx2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200" dirty="0"/>
              <a:t>Cells with a small blue triangle indicate that the cell contains cell text </a:t>
            </a:r>
          </a:p>
        </p:txBody>
      </p:sp>
      <p:sp>
        <p:nvSpPr>
          <p:cNvPr id="22544" name="Text Box 23"/>
          <p:cNvSpPr txBox="1">
            <a:spLocks noChangeArrowheads="1"/>
          </p:cNvSpPr>
          <p:nvPr/>
        </p:nvSpPr>
        <p:spPr bwMode="auto">
          <a:xfrm>
            <a:off x="2200275" y="1257300"/>
            <a:ext cx="1581150" cy="831850"/>
          </a:xfrm>
          <a:prstGeom prst="rect">
            <a:avLst/>
          </a:prstGeom>
          <a:solidFill>
            <a:schemeClr val="tx2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200" dirty="0"/>
              <a:t>Light blue cells are rows and headings; read only</a:t>
            </a:r>
          </a:p>
        </p:txBody>
      </p:sp>
      <p:sp>
        <p:nvSpPr>
          <p:cNvPr id="22545" name="Rectangle 21"/>
          <p:cNvSpPr>
            <a:spLocks noChangeArrowheads="1"/>
          </p:cNvSpPr>
          <p:nvPr/>
        </p:nvSpPr>
        <p:spPr bwMode="auto">
          <a:xfrm>
            <a:off x="0" y="2181225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en-US" dirty="0"/>
          </a:p>
        </p:txBody>
      </p:sp>
      <p:sp>
        <p:nvSpPr>
          <p:cNvPr id="22546" name="TextBox 18"/>
          <p:cNvSpPr txBox="1">
            <a:spLocks noChangeArrowheads="1"/>
          </p:cNvSpPr>
          <p:nvPr/>
        </p:nvSpPr>
        <p:spPr bwMode="auto">
          <a:xfrm>
            <a:off x="6829425" y="723900"/>
            <a:ext cx="1190625" cy="276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 dirty="0"/>
              <a:t>Budget Types</a:t>
            </a:r>
          </a:p>
        </p:txBody>
      </p:sp>
      <p:cxnSp>
        <p:nvCxnSpPr>
          <p:cNvPr id="22547" name="Straight Arrow Connector 22"/>
          <p:cNvCxnSpPr>
            <a:cxnSpLocks noChangeShapeType="1"/>
          </p:cNvCxnSpPr>
          <p:nvPr/>
        </p:nvCxnSpPr>
        <p:spPr bwMode="auto">
          <a:xfrm rot="10800000" flipV="1">
            <a:off x="5619750" y="866775"/>
            <a:ext cx="1162050" cy="78105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22548" name="Text Box 8"/>
          <p:cNvSpPr txBox="1">
            <a:spLocks noChangeArrowheads="1"/>
          </p:cNvSpPr>
          <p:nvPr/>
        </p:nvSpPr>
        <p:spPr bwMode="auto">
          <a:xfrm>
            <a:off x="7494588" y="3305175"/>
            <a:ext cx="1571625" cy="646331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200" dirty="0"/>
              <a:t>Turns yellow when </a:t>
            </a:r>
            <a:r>
              <a:rPr lang="en-US" sz="1200" dirty="0" smtClean="0"/>
              <a:t>edited, but not yet saved</a:t>
            </a:r>
            <a:endParaRPr lang="en-US" sz="1200" dirty="0"/>
          </a:p>
        </p:txBody>
      </p:sp>
      <p:sp>
        <p:nvSpPr>
          <p:cNvPr id="22549" name="Line 10"/>
          <p:cNvSpPr>
            <a:spLocks noChangeShapeType="1"/>
          </p:cNvSpPr>
          <p:nvPr/>
        </p:nvSpPr>
        <p:spPr bwMode="auto">
          <a:xfrm flipH="1" flipV="1">
            <a:off x="6680200" y="4298950"/>
            <a:ext cx="744538" cy="1682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46188" y="0"/>
            <a:ext cx="7696200" cy="1039813"/>
          </a:xfrm>
        </p:spPr>
        <p:txBody>
          <a:bodyPr/>
          <a:lstStyle/>
          <a:p>
            <a:pPr eaLnBrk="1" hangingPunct="1"/>
            <a:r>
              <a:rPr lang="en-US" dirty="0" smtClean="0"/>
              <a:t>Column Definitions</a:t>
            </a:r>
          </a:p>
        </p:txBody>
      </p:sp>
      <p:graphicFrame>
        <p:nvGraphicFramePr>
          <p:cNvPr id="178289" name="Group 113"/>
          <p:cNvGraphicFramePr>
            <a:graphicFrameLocks noGrp="1"/>
          </p:cNvGraphicFramePr>
          <p:nvPr>
            <p:extLst/>
          </p:nvPr>
        </p:nvGraphicFramePr>
        <p:xfrm>
          <a:off x="914400" y="1524000"/>
          <a:ext cx="6726238" cy="3469005"/>
        </p:xfrm>
        <a:graphic>
          <a:graphicData uri="http://schemas.openxmlformats.org/drawingml/2006/table">
            <a:tbl>
              <a:tblPr/>
              <a:tblGrid>
                <a:gridCol w="3970338"/>
                <a:gridCol w="1341438"/>
                <a:gridCol w="1414462"/>
              </a:tblGrid>
              <a:tr h="4191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>
                        <a:alpha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HUBS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FAS Budget Type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Scenario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Version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>
                        <a:alpha val="50000"/>
                      </a:schemeClr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FY16 Fiscal Year End Results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Actual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Final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260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FY17 Operating Budget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Budget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Final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5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FY17 Year to Date Actual Expenses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Actual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Final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5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FY17 Forecast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Plan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Working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5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FY18 Operating Budget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Plan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Working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8247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400" dirty="0" smtClean="0"/>
              <a:t>CINA Exercise 1 - Adding New Object Code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dirty="0" smtClean="0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3875" y="1428750"/>
            <a:ext cx="8423275" cy="4781550"/>
          </a:xfrm>
        </p:spPr>
        <p:txBody>
          <a:bodyPr/>
          <a:lstStyle/>
          <a:p>
            <a:pPr marL="381000" indent="-381000" eaLnBrk="1" hangingPunct="1">
              <a:buFont typeface="Arial" pitchFamily="34" charset="0"/>
              <a:buChar char="•"/>
            </a:pPr>
            <a:r>
              <a:rPr lang="en-US" dirty="0" smtClean="0"/>
              <a:t>Navigate to Planning Application 25 (or your tub’s application)</a:t>
            </a:r>
          </a:p>
          <a:p>
            <a:pPr marL="381000" indent="-381000" eaLnBrk="1" hangingPunct="1">
              <a:buFont typeface="Arial" pitchFamily="34" charset="0"/>
              <a:buChar char="•"/>
            </a:pPr>
            <a:endParaRPr lang="en-US" sz="900" dirty="0" smtClean="0"/>
          </a:p>
          <a:p>
            <a:pPr marL="381000" indent="-381000" eaLnBrk="1" hangingPunct="1">
              <a:buFont typeface="Arial" pitchFamily="34" charset="0"/>
              <a:buChar char="•"/>
            </a:pPr>
            <a:r>
              <a:rPr lang="en-US" dirty="0" smtClean="0"/>
              <a:t>From the Task list, click on ‘</a:t>
            </a:r>
            <a:r>
              <a:rPr lang="en-US" b="1" dirty="0" smtClean="0"/>
              <a:t>Budget Expense for All Funds</a:t>
            </a:r>
            <a:r>
              <a:rPr lang="en-US" dirty="0" smtClean="0"/>
              <a:t>’ </a:t>
            </a:r>
          </a:p>
          <a:p>
            <a:pPr marL="0" indent="0" eaLnBrk="1" hangingPunct="1">
              <a:buNone/>
            </a:pPr>
            <a:endParaRPr lang="en-US" sz="900" dirty="0" smtClean="0"/>
          </a:p>
          <a:p>
            <a:pPr marL="381000" indent="-381000" eaLnBrk="1" hangingPunct="1">
              <a:buFont typeface="Arial" pitchFamily="34" charset="0"/>
              <a:buChar char="•"/>
            </a:pPr>
            <a:r>
              <a:rPr lang="en-US" b="1" dirty="0" smtClean="0"/>
              <a:t>Right click </a:t>
            </a:r>
            <a:r>
              <a:rPr lang="en-US" dirty="0" smtClean="0"/>
              <a:t>anywhere in the blue field to open the menu and select ‘Enter Budget for New Object’ with a </a:t>
            </a:r>
            <a:r>
              <a:rPr lang="en-US" b="1" dirty="0" smtClean="0"/>
              <a:t>left click</a:t>
            </a:r>
          </a:p>
          <a:p>
            <a:pPr marL="381000" indent="-381000" eaLnBrk="1" hangingPunct="1">
              <a:buFontTx/>
              <a:buNone/>
            </a:pPr>
            <a:endParaRPr lang="en-US" sz="7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8703" y="3238078"/>
            <a:ext cx="3304762" cy="321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939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400" dirty="0" smtClean="0"/>
              <a:t>CINA Exercise 1 - Adding New Object Code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dirty="0" smtClean="0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3875" y="1428750"/>
            <a:ext cx="8423275" cy="4781550"/>
          </a:xfrm>
        </p:spPr>
        <p:txBody>
          <a:bodyPr/>
          <a:lstStyle/>
          <a:p>
            <a:pPr marL="381000" indent="-381000" eaLnBrk="1" hangingPunct="1"/>
            <a:r>
              <a:rPr lang="en-US" dirty="0" smtClean="0"/>
              <a:t>Enter </a:t>
            </a:r>
            <a:r>
              <a:rPr lang="en-US" b="1" dirty="0" smtClean="0"/>
              <a:t>FY17</a:t>
            </a:r>
            <a:r>
              <a:rPr lang="en-US" dirty="0" smtClean="0"/>
              <a:t> for the Year</a:t>
            </a:r>
          </a:p>
          <a:p>
            <a:pPr marL="381000" indent="-381000" eaLnBrk="1" hangingPunct="1"/>
            <a:endParaRPr lang="en-US" sz="900" dirty="0" smtClean="0"/>
          </a:p>
          <a:p>
            <a:pPr marL="381000" indent="-381000" eaLnBrk="1" hangingPunct="1"/>
            <a:r>
              <a:rPr lang="en-US" dirty="0" smtClean="0"/>
              <a:t>Enter </a:t>
            </a:r>
            <a:r>
              <a:rPr lang="en-US" b="1" dirty="0" smtClean="0"/>
              <a:t>7271</a:t>
            </a:r>
            <a:r>
              <a:rPr lang="en-US" dirty="0" smtClean="0"/>
              <a:t> for the Object code</a:t>
            </a:r>
          </a:p>
          <a:p>
            <a:pPr marL="381000" indent="-381000" eaLnBrk="1" hangingPunct="1"/>
            <a:endParaRPr lang="en-US" sz="900" dirty="0" smtClean="0"/>
          </a:p>
          <a:p>
            <a:pPr marL="381000" indent="-381000" eaLnBrk="1" hangingPunct="1"/>
            <a:r>
              <a:rPr lang="en-US" dirty="0" smtClean="0"/>
              <a:t>Enter </a:t>
            </a:r>
            <a:r>
              <a:rPr lang="en-US" b="1" dirty="0" smtClean="0"/>
              <a:t>12345</a:t>
            </a:r>
            <a:r>
              <a:rPr lang="en-US" dirty="0" smtClean="0"/>
              <a:t> (without a comma or dollar sign) for the budget amount</a:t>
            </a:r>
          </a:p>
          <a:p>
            <a:pPr marL="381000" indent="-381000" eaLnBrk="1" hangingPunct="1"/>
            <a:endParaRPr lang="en-US" sz="900" dirty="0" smtClean="0"/>
          </a:p>
          <a:p>
            <a:pPr marL="381000" indent="-381000" eaLnBrk="1" hangingPunct="1"/>
            <a:r>
              <a:rPr lang="en-US" dirty="0" smtClean="0"/>
              <a:t>Click ‘</a:t>
            </a:r>
            <a:r>
              <a:rPr lang="en-US" b="1" dirty="0" smtClean="0"/>
              <a:t>Launch</a:t>
            </a:r>
            <a:r>
              <a:rPr lang="en-US" dirty="0" smtClean="0"/>
              <a:t>’ to enter/save new object code and budget amount</a:t>
            </a:r>
          </a:p>
          <a:p>
            <a:pPr marL="381000" indent="-381000" eaLnBrk="1" hangingPunct="1"/>
            <a:endParaRPr lang="en-US" sz="900" dirty="0" smtClean="0"/>
          </a:p>
          <a:p>
            <a:pPr marL="381000" indent="-381000" eaLnBrk="1" hangingPunct="1">
              <a:buFontTx/>
              <a:buNone/>
            </a:pPr>
            <a:endParaRPr lang="en-US" sz="800" dirty="0" smtClean="0"/>
          </a:p>
          <a:p>
            <a:pPr marL="381000" indent="-381000" eaLnBrk="1" hangingPunct="1">
              <a:buFontTx/>
              <a:buNone/>
            </a:pPr>
            <a:endParaRPr lang="en-US" sz="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3259" y="3698843"/>
            <a:ext cx="4152381" cy="11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607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CINA Exercise 2 - </a:t>
            </a:r>
            <a:r>
              <a:rPr lang="en-US" sz="2800" dirty="0" smtClean="0"/>
              <a:t>Adding a Comment</a:t>
            </a:r>
            <a:br>
              <a:rPr lang="en-US" sz="2800" dirty="0" smtClean="0"/>
            </a:br>
            <a:endParaRPr lang="en-US" dirty="0" smtClean="0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3875" y="1428750"/>
            <a:ext cx="8423275" cy="4781550"/>
          </a:xfrm>
        </p:spPr>
        <p:txBody>
          <a:bodyPr/>
          <a:lstStyle/>
          <a:p>
            <a:r>
              <a:rPr lang="en-US" sz="1800" dirty="0" smtClean="0"/>
              <a:t>Select the cell or range of cells where you would like to enter a note, then click the </a:t>
            </a:r>
            <a:r>
              <a:rPr lang="en-US" sz="1800" b="1" dirty="0" smtClean="0"/>
              <a:t>Comment </a:t>
            </a:r>
            <a:r>
              <a:rPr lang="en-US" sz="1800" dirty="0" smtClean="0"/>
              <a:t>button            and the </a:t>
            </a:r>
            <a:r>
              <a:rPr lang="en-US" sz="1800" b="1" dirty="0" smtClean="0"/>
              <a:t>Comment</a:t>
            </a:r>
            <a:r>
              <a:rPr lang="en-US" sz="1800" dirty="0" smtClean="0"/>
              <a:t> window will open.</a:t>
            </a:r>
          </a:p>
          <a:p>
            <a:endParaRPr lang="en-US" sz="1800" i="1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6099" y="1743075"/>
            <a:ext cx="552451" cy="627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520" y="2651085"/>
            <a:ext cx="8653168" cy="115099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877" y="4381482"/>
            <a:ext cx="8273273" cy="1899115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 bwMode="auto">
          <a:xfrm>
            <a:off x="1760434" y="5136022"/>
            <a:ext cx="478564" cy="478565"/>
          </a:xfrm>
          <a:prstGeom prst="ellipse">
            <a:avLst/>
          </a:prstGeom>
          <a:noFill/>
          <a:ln w="12700" cap="flat" cmpd="sng" algn="ctr">
            <a:solidFill>
              <a:srgbClr val="CC33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00" b="1" i="0" u="none" strike="noStrike" cap="none" normalizeH="0" baseline="0" dirty="0" smtClean="0">
              <a:ln>
                <a:noFill/>
              </a:ln>
              <a:noFill/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1866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1322388" y="257175"/>
            <a:ext cx="7696200" cy="1039813"/>
          </a:xfrm>
        </p:spPr>
        <p:txBody>
          <a:bodyPr/>
          <a:lstStyle/>
          <a:p>
            <a:pPr eaLnBrk="1" hangingPunct="1"/>
            <a:r>
              <a:rPr lang="en-US" dirty="0" smtClean="0"/>
              <a:t>CINA Exercise 2 – </a:t>
            </a:r>
            <a:r>
              <a:rPr lang="en-US" sz="2800" dirty="0" smtClean="0"/>
              <a:t>Adding a Comment</a:t>
            </a:r>
            <a:br>
              <a:rPr lang="en-US" sz="2800" dirty="0" smtClean="0"/>
            </a:br>
            <a:endParaRPr lang="en-US" dirty="0" smtClean="0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3875" y="1428750"/>
            <a:ext cx="8423275" cy="4781550"/>
          </a:xfrm>
        </p:spPr>
        <p:txBody>
          <a:bodyPr/>
          <a:lstStyle/>
          <a:p>
            <a:r>
              <a:rPr lang="en-US" sz="1800" dirty="0" smtClean="0"/>
              <a:t>Click on the green “+” sign and type your comment in the cell, then click the </a:t>
            </a:r>
            <a:r>
              <a:rPr lang="en-US" sz="1800" b="1" dirty="0" smtClean="0"/>
              <a:t>Submit </a:t>
            </a:r>
            <a:r>
              <a:rPr lang="en-US" sz="1800" dirty="0" smtClean="0"/>
              <a:t>button</a:t>
            </a:r>
            <a:r>
              <a:rPr lang="en-US" sz="1800" b="1" dirty="0" smtClean="0"/>
              <a:t>.</a:t>
            </a:r>
          </a:p>
          <a:p>
            <a:r>
              <a:rPr lang="en-US" sz="1800" dirty="0" smtClean="0"/>
              <a:t>The Comment window will close and the Web form will save. When the refresh is complete, you will see a small blue triangle in the corner of a cell which contains a comment.</a:t>
            </a:r>
          </a:p>
          <a:p>
            <a:r>
              <a:rPr lang="en-US" sz="1800" i="1" dirty="0" smtClean="0"/>
              <a:t>Planners with access to your tub-org will be able to see your comments but only you can delete them!</a:t>
            </a:r>
          </a:p>
          <a:p>
            <a:endParaRPr lang="en-US" sz="1800" i="1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906" y="3923070"/>
            <a:ext cx="8092807" cy="2071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5530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400" dirty="0" smtClean="0"/>
              <a:t>CINA Exercises 1 &amp; 2 – </a:t>
            </a:r>
            <a:r>
              <a:rPr lang="en-US" sz="2000" dirty="0" smtClean="0"/>
              <a:t>Deleting new information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dirty="0" smtClean="0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3875" y="1428750"/>
            <a:ext cx="8423275" cy="4781550"/>
          </a:xfrm>
        </p:spPr>
        <p:txBody>
          <a:bodyPr/>
          <a:lstStyle/>
          <a:p>
            <a:pPr marL="381000" indent="-381000" eaLnBrk="1" hangingPunct="1"/>
            <a:r>
              <a:rPr lang="en-US" dirty="0" smtClean="0"/>
              <a:t>Select the cell with the recently added budget amount</a:t>
            </a:r>
          </a:p>
          <a:p>
            <a:pPr marL="381000" indent="-381000" eaLnBrk="1" hangingPunct="1"/>
            <a:endParaRPr lang="en-US" sz="900" dirty="0" smtClean="0"/>
          </a:p>
          <a:p>
            <a:pPr marL="381000" indent="-381000" eaLnBrk="1" hangingPunct="1"/>
            <a:r>
              <a:rPr lang="en-US" dirty="0" smtClean="0"/>
              <a:t>Delete the contents of the cell; do not enter ‘0’</a:t>
            </a:r>
          </a:p>
          <a:p>
            <a:pPr marL="381000" indent="-381000" eaLnBrk="1" hangingPunct="1"/>
            <a:endParaRPr lang="en-US" sz="900" dirty="0" smtClean="0"/>
          </a:p>
          <a:p>
            <a:pPr marL="381000" indent="-381000" eaLnBrk="1" hangingPunct="1"/>
            <a:r>
              <a:rPr lang="en-US" dirty="0" smtClean="0"/>
              <a:t>Click ‘</a:t>
            </a:r>
            <a:r>
              <a:rPr lang="en-US" b="1" dirty="0" smtClean="0"/>
              <a:t>Save’ </a:t>
            </a:r>
            <a:r>
              <a:rPr lang="en-US" dirty="0" smtClean="0"/>
              <a:t>to delete new object code, budget amount and comment</a:t>
            </a:r>
          </a:p>
          <a:p>
            <a:pPr marL="381000" indent="-381000" eaLnBrk="1" hangingPunct="1">
              <a:buFontTx/>
              <a:buNone/>
            </a:pPr>
            <a:endParaRPr lang="en-US" sz="800" dirty="0" smtClean="0"/>
          </a:p>
          <a:p>
            <a:pPr marL="381000" indent="-381000" eaLnBrk="1" hangingPunct="1">
              <a:buFontTx/>
              <a:buNone/>
            </a:pPr>
            <a:endParaRPr lang="en-US" sz="800" dirty="0" smtClean="0"/>
          </a:p>
        </p:txBody>
      </p:sp>
    </p:spTree>
    <p:extLst>
      <p:ext uri="{BB962C8B-B14F-4D97-AF65-F5344CB8AC3E}">
        <p14:creationId xmlns:p14="http://schemas.microsoft.com/office/powerpoint/2010/main" val="3667601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HUBS 101</a:t>
            </a:r>
          </a:p>
        </p:txBody>
      </p:sp>
      <p:sp>
        <p:nvSpPr>
          <p:cNvPr id="2" name="Rectangle 1"/>
          <p:cNvSpPr/>
          <p:nvPr/>
        </p:nvSpPr>
        <p:spPr>
          <a:xfrm>
            <a:off x="2281727" y="3321278"/>
            <a:ext cx="463182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Financial Reports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05378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1360488" y="0"/>
            <a:ext cx="7696200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ts val="2800"/>
              </a:lnSpc>
            </a:pPr>
            <a:r>
              <a:rPr lang="en-US" sz="2600" b="0" dirty="0"/>
              <a:t>Structure of HUBS</a:t>
            </a:r>
          </a:p>
        </p:txBody>
      </p:sp>
      <p:sp>
        <p:nvSpPr>
          <p:cNvPr id="6147" name="Rectangle 4"/>
          <p:cNvSpPr>
            <a:spLocks noChangeArrowheads="1"/>
          </p:cNvSpPr>
          <p:nvPr/>
        </p:nvSpPr>
        <p:spPr bwMode="auto">
          <a:xfrm>
            <a:off x="514350" y="1266825"/>
            <a:ext cx="8423275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2000" b="0" dirty="0">
                <a:solidFill>
                  <a:schemeClr val="bg2"/>
                </a:solidFill>
              </a:rPr>
              <a:t>Employee data and Non-employee (CINA) data are built separately and then aggregated.</a:t>
            </a:r>
          </a:p>
        </p:txBody>
      </p:sp>
      <p:sp>
        <p:nvSpPr>
          <p:cNvPr id="6148" name="AutoShape 10"/>
          <p:cNvSpPr>
            <a:spLocks noChangeArrowheads="1"/>
          </p:cNvSpPr>
          <p:nvPr/>
        </p:nvSpPr>
        <p:spPr bwMode="auto">
          <a:xfrm>
            <a:off x="2952750" y="3067050"/>
            <a:ext cx="1876425" cy="1133475"/>
          </a:xfrm>
          <a:prstGeom prst="cube">
            <a:avLst>
              <a:gd name="adj" fmla="val 25000"/>
            </a:avLst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200" dirty="0"/>
              <a:t>Employee Cube</a:t>
            </a:r>
          </a:p>
        </p:txBody>
      </p:sp>
      <p:sp>
        <p:nvSpPr>
          <p:cNvPr id="6149" name="AutoShape 12"/>
          <p:cNvSpPr>
            <a:spLocks noChangeArrowheads="1"/>
          </p:cNvSpPr>
          <p:nvPr/>
        </p:nvSpPr>
        <p:spPr bwMode="auto">
          <a:xfrm>
            <a:off x="6115050" y="3114675"/>
            <a:ext cx="1847850" cy="1114425"/>
          </a:xfrm>
          <a:prstGeom prst="cube">
            <a:avLst>
              <a:gd name="adj" fmla="val 25000"/>
            </a:avLst>
          </a:prstGeom>
          <a:solidFill>
            <a:srgbClr val="33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200" dirty="0"/>
              <a:t>CINA Cube</a:t>
            </a:r>
          </a:p>
        </p:txBody>
      </p:sp>
      <p:sp>
        <p:nvSpPr>
          <p:cNvPr id="6150" name="Rectangle 13"/>
          <p:cNvSpPr>
            <a:spLocks noChangeArrowheads="1"/>
          </p:cNvSpPr>
          <p:nvPr/>
        </p:nvSpPr>
        <p:spPr bwMode="auto">
          <a:xfrm>
            <a:off x="466725" y="2486025"/>
            <a:ext cx="1809750" cy="523875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200" dirty="0"/>
              <a:t>Employee data loaded </a:t>
            </a:r>
          </a:p>
          <a:p>
            <a:pPr algn="ctr" eaLnBrk="0" hangingPunct="0"/>
            <a:r>
              <a:rPr lang="en-US" sz="1200" dirty="0"/>
              <a:t>from Asperin</a:t>
            </a:r>
          </a:p>
        </p:txBody>
      </p:sp>
      <p:sp>
        <p:nvSpPr>
          <p:cNvPr id="6151" name="Rectangle 15"/>
          <p:cNvSpPr>
            <a:spLocks noChangeArrowheads="1"/>
          </p:cNvSpPr>
          <p:nvPr/>
        </p:nvSpPr>
        <p:spPr bwMode="auto">
          <a:xfrm>
            <a:off x="542925" y="3524250"/>
            <a:ext cx="1771650" cy="523875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r>
              <a:rPr lang="en-US" sz="1200" dirty="0"/>
              <a:t>EmplCINA Planners</a:t>
            </a:r>
          </a:p>
          <a:p>
            <a:pPr eaLnBrk="0" hangingPunct="0"/>
            <a:r>
              <a:rPr lang="en-US" sz="1200" dirty="0"/>
              <a:t> update employee data</a:t>
            </a:r>
          </a:p>
        </p:txBody>
      </p:sp>
      <p:sp>
        <p:nvSpPr>
          <p:cNvPr id="6152" name="Rectangle 16"/>
          <p:cNvSpPr>
            <a:spLocks noChangeArrowheads="1"/>
          </p:cNvSpPr>
          <p:nvPr/>
        </p:nvSpPr>
        <p:spPr bwMode="auto">
          <a:xfrm>
            <a:off x="533400" y="4619625"/>
            <a:ext cx="1828800" cy="523875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200" dirty="0"/>
              <a:t>Business rules calculate</a:t>
            </a:r>
          </a:p>
          <a:p>
            <a:pPr algn="ctr" eaLnBrk="0" hangingPunct="0"/>
            <a:r>
              <a:rPr lang="en-US" sz="1200" dirty="0"/>
              <a:t>fringe, subtotals, etc.</a:t>
            </a:r>
          </a:p>
        </p:txBody>
      </p:sp>
      <p:sp>
        <p:nvSpPr>
          <p:cNvPr id="6153" name="Text Box 17"/>
          <p:cNvSpPr txBox="1">
            <a:spLocks noChangeArrowheads="1"/>
          </p:cNvSpPr>
          <p:nvPr/>
        </p:nvSpPr>
        <p:spPr bwMode="auto">
          <a:xfrm>
            <a:off x="6042025" y="4398963"/>
            <a:ext cx="2549525" cy="1581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1400" b="0" dirty="0"/>
              <a:t>Salary and related information is summarized here.  </a:t>
            </a:r>
          </a:p>
          <a:p>
            <a:pPr eaLnBrk="0" hangingPunct="0"/>
            <a:endParaRPr lang="en-US" sz="1400" b="0" dirty="0"/>
          </a:p>
          <a:p>
            <a:pPr eaLnBrk="0" hangingPunct="0"/>
            <a:r>
              <a:rPr lang="en-US" sz="1400" b="0" dirty="0"/>
              <a:t>EmplCINA Planners can navigate to the Employee Cube to view supporting detail.</a:t>
            </a:r>
          </a:p>
        </p:txBody>
      </p:sp>
      <p:cxnSp>
        <p:nvCxnSpPr>
          <p:cNvPr id="6154" name="AutoShape 19"/>
          <p:cNvCxnSpPr>
            <a:cxnSpLocks noChangeShapeType="1"/>
          </p:cNvCxnSpPr>
          <p:nvPr/>
        </p:nvCxnSpPr>
        <p:spPr bwMode="auto">
          <a:xfrm>
            <a:off x="2276475" y="2757488"/>
            <a:ext cx="676275" cy="102711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6155" name="AutoShape 22"/>
          <p:cNvSpPr>
            <a:spLocks noChangeArrowheads="1"/>
          </p:cNvSpPr>
          <p:nvPr/>
        </p:nvSpPr>
        <p:spPr bwMode="auto">
          <a:xfrm>
            <a:off x="4991100" y="3409950"/>
            <a:ext cx="990600" cy="590550"/>
          </a:xfrm>
          <a:prstGeom prst="rightArrow">
            <a:avLst>
              <a:gd name="adj1" fmla="val 50000"/>
              <a:gd name="adj2" fmla="val 41935"/>
            </a:avLst>
          </a:prstGeom>
          <a:solidFill>
            <a:schemeClr val="hlink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dirty="0"/>
          </a:p>
        </p:txBody>
      </p:sp>
      <p:sp>
        <p:nvSpPr>
          <p:cNvPr id="6156" name="Line 25"/>
          <p:cNvSpPr>
            <a:spLocks noChangeShapeType="1"/>
          </p:cNvSpPr>
          <p:nvPr/>
        </p:nvSpPr>
        <p:spPr bwMode="auto">
          <a:xfrm flipH="1">
            <a:off x="2305050" y="3781425"/>
            <a:ext cx="342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6157" name="Line 26"/>
          <p:cNvSpPr>
            <a:spLocks noChangeShapeType="1"/>
          </p:cNvSpPr>
          <p:nvPr/>
        </p:nvSpPr>
        <p:spPr bwMode="auto">
          <a:xfrm>
            <a:off x="2609850" y="3790950"/>
            <a:ext cx="0" cy="1076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6158" name="Line 27"/>
          <p:cNvSpPr>
            <a:spLocks noChangeShapeType="1"/>
          </p:cNvSpPr>
          <p:nvPr/>
        </p:nvSpPr>
        <p:spPr bwMode="auto">
          <a:xfrm flipH="1">
            <a:off x="2362200" y="4876800"/>
            <a:ext cx="2476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Financial Reports 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4350" y="1266825"/>
            <a:ext cx="8423275" cy="50673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US" sz="2400" dirty="0" smtClean="0"/>
              <a:t>Reports are accessed from the Explore section:</a:t>
            </a:r>
          </a:p>
          <a:p>
            <a:pPr lvl="1" eaLnBrk="1" hangingPunct="1">
              <a:buFont typeface="Arial" charset="0"/>
              <a:buChar char="•"/>
            </a:pPr>
            <a:r>
              <a:rPr lang="en-US" sz="2000" dirty="0" smtClean="0"/>
              <a:t>Click on </a:t>
            </a:r>
            <a:r>
              <a:rPr lang="en-US" sz="2000" b="1" dirty="0" smtClean="0"/>
              <a:t>“Explore” </a:t>
            </a:r>
            <a:r>
              <a:rPr lang="en-US" sz="2000" dirty="0" smtClean="0"/>
              <a:t>in the upper left corner </a:t>
            </a:r>
          </a:p>
          <a:p>
            <a:pPr lvl="1" eaLnBrk="1" hangingPunct="1">
              <a:buFontTx/>
              <a:buChar char="•"/>
            </a:pPr>
            <a:endParaRPr lang="en-US" sz="800" dirty="0" smtClean="0"/>
          </a:p>
          <a:p>
            <a:pPr lvl="1" eaLnBrk="1" hangingPunct="1">
              <a:buFontTx/>
              <a:buChar char="•"/>
            </a:pPr>
            <a:r>
              <a:rPr lang="en-US" sz="2000" dirty="0" smtClean="0"/>
              <a:t>Click the triangle next to the </a:t>
            </a:r>
            <a:r>
              <a:rPr lang="en-US" sz="2000" b="1" dirty="0" smtClean="0"/>
              <a:t>FAS</a:t>
            </a:r>
            <a:r>
              <a:rPr lang="en-US" sz="2000" dirty="0" smtClean="0"/>
              <a:t> folder</a:t>
            </a:r>
          </a:p>
          <a:p>
            <a:pPr lvl="1" eaLnBrk="1" hangingPunct="1">
              <a:buFontTx/>
              <a:buChar char="•"/>
            </a:pPr>
            <a:endParaRPr lang="en-US" sz="800" dirty="0" smtClean="0"/>
          </a:p>
          <a:p>
            <a:pPr lvl="1" eaLnBrk="1" hangingPunct="1">
              <a:buFontTx/>
              <a:buChar char="•"/>
            </a:pPr>
            <a:r>
              <a:rPr lang="en-US" sz="2000" dirty="0" smtClean="0"/>
              <a:t>There are two report folders for each Planning Application:</a:t>
            </a:r>
          </a:p>
          <a:p>
            <a:pPr lvl="2" eaLnBrk="1" hangingPunct="1"/>
            <a:r>
              <a:rPr lang="en-US" sz="2000" b="1" dirty="0" smtClean="0"/>
              <a:t>Planning 25 </a:t>
            </a:r>
            <a:r>
              <a:rPr lang="en-US" sz="2000" dirty="0" smtClean="0"/>
              <a:t>(CINA) and (Employee)</a:t>
            </a:r>
          </a:p>
          <a:p>
            <a:pPr lvl="2" eaLnBrk="1" hangingPunct="1"/>
            <a:r>
              <a:rPr lang="en-US" sz="2000" b="1" dirty="0" smtClean="0"/>
              <a:t>Planning 26 </a:t>
            </a:r>
            <a:r>
              <a:rPr lang="en-US" sz="2000" dirty="0" smtClean="0"/>
              <a:t>(CINA) and (Employee)</a:t>
            </a:r>
          </a:p>
          <a:p>
            <a:pPr lvl="2" eaLnBrk="1" hangingPunct="1"/>
            <a:r>
              <a:rPr lang="en-US" sz="2000" b="1" dirty="0" smtClean="0"/>
              <a:t>Planning 27 </a:t>
            </a:r>
            <a:r>
              <a:rPr lang="en-US" sz="2000" dirty="0" smtClean="0"/>
              <a:t>(CINA) and (Employee)</a:t>
            </a:r>
          </a:p>
          <a:p>
            <a:pPr lvl="2" eaLnBrk="1" hangingPunct="1"/>
            <a:endParaRPr lang="en-US" sz="800" dirty="0" smtClean="0"/>
          </a:p>
          <a:p>
            <a:pPr lvl="1" eaLnBrk="1" hangingPunct="1">
              <a:buFontTx/>
              <a:buChar char="•"/>
            </a:pPr>
            <a:r>
              <a:rPr lang="en-US" sz="2000" dirty="0" smtClean="0"/>
              <a:t>Click the triangle next to the appropriate Planning folder</a:t>
            </a:r>
          </a:p>
          <a:p>
            <a:pPr marL="349250" lvl="1" indent="0" eaLnBrk="1" hangingPunct="1">
              <a:buNone/>
            </a:pPr>
            <a:endParaRPr lang="en-US" sz="800" dirty="0" smtClean="0"/>
          </a:p>
          <a:p>
            <a:pPr lvl="1" eaLnBrk="1" hangingPunct="1">
              <a:buFontTx/>
              <a:buChar char="•"/>
            </a:pPr>
            <a:r>
              <a:rPr lang="en-US" sz="2000" dirty="0" smtClean="0"/>
              <a:t>Double-click on </a:t>
            </a:r>
            <a:r>
              <a:rPr lang="en-US" sz="2000" b="1" dirty="0" smtClean="0"/>
              <a:t>“CINA”</a:t>
            </a:r>
          </a:p>
          <a:p>
            <a:pPr lvl="1" eaLnBrk="1" hangingPunct="1">
              <a:buFontTx/>
              <a:buChar char="•"/>
            </a:pPr>
            <a:endParaRPr lang="en-US" sz="800" dirty="0" smtClean="0"/>
          </a:p>
          <a:p>
            <a:pPr lvl="1" eaLnBrk="1" hangingPunct="1">
              <a:buFontTx/>
              <a:buChar char="•"/>
            </a:pPr>
            <a:r>
              <a:rPr lang="en-US" sz="2000" dirty="0" smtClean="0"/>
              <a:t>The CINA reports will now appear in the content pane; double-click on “</a:t>
            </a:r>
            <a:r>
              <a:rPr lang="en-US" sz="2000" b="1" dirty="0" smtClean="0"/>
              <a:t>FRBC028 CINA by Major Fund Category”</a:t>
            </a:r>
          </a:p>
          <a:p>
            <a:pPr marL="0" indent="0" eaLnBrk="1" hangingPunct="1">
              <a:buFontTx/>
              <a:buNone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730133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50938" y="0"/>
            <a:ext cx="7696200" cy="1039813"/>
          </a:xfrm>
        </p:spPr>
        <p:txBody>
          <a:bodyPr/>
          <a:lstStyle/>
          <a:p>
            <a:pPr eaLnBrk="1" hangingPunct="1"/>
            <a:r>
              <a:rPr lang="en-US" dirty="0" smtClean="0"/>
              <a:t>Accessing Reports – Member Selection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14350" y="1216025"/>
            <a:ext cx="8423275" cy="60007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US" sz="1800" dirty="0" smtClean="0"/>
              <a:t>Enter the following values, using your Tub-Org:</a:t>
            </a:r>
          </a:p>
          <a:p>
            <a:pPr marL="0" indent="0" eaLnBrk="1" hangingPunct="1">
              <a:buFontTx/>
              <a:buNone/>
            </a:pPr>
            <a:endParaRPr lang="en-US" sz="2400" dirty="0" smtClean="0"/>
          </a:p>
        </p:txBody>
      </p:sp>
      <p:sp>
        <p:nvSpPr>
          <p:cNvPr id="27652" name="Text Box 31"/>
          <p:cNvSpPr txBox="1">
            <a:spLocks noChangeArrowheads="1"/>
          </p:cNvSpPr>
          <p:nvPr/>
        </p:nvSpPr>
        <p:spPr bwMode="auto">
          <a:xfrm>
            <a:off x="5086350" y="2162175"/>
            <a:ext cx="3686175" cy="13382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800" b="0" dirty="0"/>
              <a:t>Click </a:t>
            </a:r>
            <a:r>
              <a:rPr lang="en-US" sz="1800" dirty="0"/>
              <a:t>“OK” </a:t>
            </a:r>
            <a:r>
              <a:rPr lang="en-US" sz="1800" b="0" dirty="0"/>
              <a:t>to launch the report.  </a:t>
            </a:r>
          </a:p>
          <a:p>
            <a:pPr eaLnBrk="0" hangingPunct="0">
              <a:spcBef>
                <a:spcPct val="50000"/>
              </a:spcBef>
            </a:pPr>
            <a:r>
              <a:rPr lang="en-US" sz="1800" b="0" i="1" dirty="0"/>
              <a:t>Note:  </a:t>
            </a:r>
            <a:r>
              <a:rPr lang="en-US" sz="1800" b="0" dirty="0"/>
              <a:t>If you forget to define any of the parameters, a blank report will be returned.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514" y="2225425"/>
            <a:ext cx="3838095" cy="28857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Viewing Reports – Point of View</a:t>
            </a:r>
          </a:p>
        </p:txBody>
      </p:sp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4390580" y="3283718"/>
            <a:ext cx="1495425" cy="314325"/>
          </a:xfrm>
          <a:prstGeom prst="rect">
            <a:avLst/>
          </a:prstGeom>
          <a:solidFill>
            <a:schemeClr val="tx2"/>
          </a:solidFill>
          <a:ln w="38100" algn="ctr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spcBef>
                <a:spcPct val="50000"/>
              </a:spcBef>
            </a:pPr>
            <a:r>
              <a:rPr lang="en-US" sz="1400" dirty="0"/>
              <a:t>Point of View</a:t>
            </a:r>
          </a:p>
        </p:txBody>
      </p:sp>
      <p:graphicFrame>
        <p:nvGraphicFramePr>
          <p:cNvPr id="827398" name="Group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3257058"/>
              </p:ext>
            </p:extLst>
          </p:nvPr>
        </p:nvGraphicFramePr>
        <p:xfrm>
          <a:off x="593220" y="3963241"/>
          <a:ext cx="2085975" cy="1249680"/>
        </p:xfrm>
        <a:graphic>
          <a:graphicData uri="http://schemas.openxmlformats.org/drawingml/2006/table">
            <a:tbl>
              <a:tblPr/>
              <a:tblGrid>
                <a:gridCol w="2085975"/>
              </a:tblGrid>
              <a:tr h="1809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Preview Point of View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0000"/>
                    </a:solidFill>
                  </a:tcPr>
                </a:tc>
              </a:tr>
              <a:tr h="393700">
                <a:tc>
                  <a:txBody>
                    <a:bodyPr/>
                    <a:lstStyle/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Users can select the “Preview User Point of View” segments to make changes.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422" y="1591500"/>
            <a:ext cx="8950578" cy="1561845"/>
          </a:xfrm>
          <a:prstGeom prst="rect">
            <a:avLst/>
          </a:prstGeom>
        </p:spPr>
      </p:pic>
      <p:sp>
        <p:nvSpPr>
          <p:cNvPr id="28686" name="Rectangle 14"/>
          <p:cNvSpPr>
            <a:spLocks noChangeArrowheads="1"/>
          </p:cNvSpPr>
          <p:nvPr/>
        </p:nvSpPr>
        <p:spPr bwMode="auto">
          <a:xfrm>
            <a:off x="89018" y="2295509"/>
            <a:ext cx="6667500" cy="319088"/>
          </a:xfrm>
          <a:prstGeom prst="rect">
            <a:avLst/>
          </a:prstGeom>
          <a:noFill/>
          <a:ln w="38100" algn="ctr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9125" y="2857500"/>
            <a:ext cx="7904163" cy="20955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Printing and Saving Reports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5150" y="1289050"/>
            <a:ext cx="8423275" cy="4829175"/>
          </a:xfrm>
        </p:spPr>
        <p:txBody>
          <a:bodyPr/>
          <a:lstStyle/>
          <a:p>
            <a:pPr eaLnBrk="1" hangingPunct="1"/>
            <a:r>
              <a:rPr lang="en-US" sz="1800" dirty="0" smtClean="0"/>
              <a:t>To print or save a report, click the </a:t>
            </a:r>
            <a:r>
              <a:rPr lang="en-US" sz="1800" b="1" dirty="0" smtClean="0"/>
              <a:t>“Open in PDF” </a:t>
            </a:r>
            <a:r>
              <a:rPr lang="en-US" sz="1800" dirty="0" smtClean="0"/>
              <a:t>button                              from the Task menu on the top of the screen.</a:t>
            </a:r>
          </a:p>
          <a:p>
            <a:pPr eaLnBrk="1" hangingPunct="1"/>
            <a:r>
              <a:rPr lang="en-US" sz="1800" dirty="0" smtClean="0"/>
              <a:t>If the </a:t>
            </a:r>
            <a:r>
              <a:rPr lang="en-US" sz="1800" b="1" dirty="0"/>
              <a:t>S</a:t>
            </a:r>
            <a:r>
              <a:rPr lang="en-US" sz="1800" b="1" dirty="0" smtClean="0"/>
              <a:t>ave</a:t>
            </a:r>
            <a:r>
              <a:rPr lang="en-US" sz="1800" dirty="0" smtClean="0"/>
              <a:t> and </a:t>
            </a:r>
            <a:r>
              <a:rPr lang="en-US" sz="1800" b="1" dirty="0"/>
              <a:t>P</a:t>
            </a:r>
            <a:r>
              <a:rPr lang="en-US" sz="1800" b="1" dirty="0" smtClean="0"/>
              <a:t>rint </a:t>
            </a:r>
            <a:r>
              <a:rPr lang="en-US" sz="1800" dirty="0" smtClean="0"/>
              <a:t>icons do not appear at the top of the page, move your mouse over the report and the buttons will appear</a:t>
            </a:r>
          </a:p>
          <a:p>
            <a:pPr eaLnBrk="1" hangingPunct="1">
              <a:buFontTx/>
              <a:buNone/>
            </a:pPr>
            <a:endParaRPr lang="en-US" dirty="0" smtClean="0"/>
          </a:p>
        </p:txBody>
      </p:sp>
      <p:sp>
        <p:nvSpPr>
          <p:cNvPr id="29701" name="Oval 1"/>
          <p:cNvSpPr>
            <a:spLocks noChangeArrowheads="1"/>
          </p:cNvSpPr>
          <p:nvPr/>
        </p:nvSpPr>
        <p:spPr bwMode="auto">
          <a:xfrm>
            <a:off x="2533650" y="4448175"/>
            <a:ext cx="752475" cy="504825"/>
          </a:xfrm>
          <a:prstGeom prst="ellipse">
            <a:avLst/>
          </a:prstGeom>
          <a:noFill/>
          <a:ln w="28575" algn="ctr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dirty="0"/>
          </a:p>
        </p:txBody>
      </p:sp>
      <p:pic>
        <p:nvPicPr>
          <p:cNvPr id="29702" name="Picture 6"/>
          <p:cNvPicPr>
            <a:picLocks noChangeAspect="1" noChangeArrowheads="1"/>
          </p:cNvPicPr>
          <p:nvPr/>
        </p:nvPicPr>
        <p:blipFill>
          <a:blip r:embed="rId3" cstate="print"/>
          <a:srcRect l="7243" t="7243" r="91245" b="90480"/>
          <a:stretch>
            <a:fillRect/>
          </a:stretch>
        </p:blipFill>
        <p:spPr bwMode="auto">
          <a:xfrm>
            <a:off x="6948488" y="1152525"/>
            <a:ext cx="757237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Exporting Reports to Excel 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6400" y="1355725"/>
            <a:ext cx="3813175" cy="2136775"/>
          </a:xfrm>
        </p:spPr>
        <p:txBody>
          <a:bodyPr/>
          <a:lstStyle/>
          <a:p>
            <a:pPr marL="381000" indent="-381000" eaLnBrk="1" hangingPunct="1"/>
            <a:r>
              <a:rPr lang="en-US" dirty="0" smtClean="0"/>
              <a:t>In order to export the data to Excel, select </a:t>
            </a:r>
            <a:r>
              <a:rPr lang="en-US" b="1" dirty="0" smtClean="0"/>
              <a:t>“File,” “Export,” “Excel”</a:t>
            </a:r>
          </a:p>
        </p:txBody>
      </p:sp>
      <p:sp>
        <p:nvSpPr>
          <p:cNvPr id="30724" name="Text Box 6"/>
          <p:cNvSpPr txBox="1">
            <a:spLocks noChangeArrowheads="1"/>
          </p:cNvSpPr>
          <p:nvPr/>
        </p:nvSpPr>
        <p:spPr bwMode="auto">
          <a:xfrm>
            <a:off x="406400" y="3552825"/>
            <a:ext cx="5737225" cy="708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Font typeface="Arial" charset="0"/>
              <a:buChar char="•"/>
            </a:pPr>
            <a:r>
              <a:rPr lang="en-US" sz="2000" b="0" dirty="0"/>
              <a:t>   You will be prompted to Open or Save the file</a:t>
            </a:r>
          </a:p>
          <a:p>
            <a:pPr eaLnBrk="0" hangingPunct="0"/>
            <a:endParaRPr lang="en-US" sz="2000" b="0" dirty="0"/>
          </a:p>
        </p:txBody>
      </p:sp>
      <p:pic>
        <p:nvPicPr>
          <p:cNvPr id="30725" name="Picture 2" descr="C:\Users\kphelan\AppData\Local\Temp\SNAGHTML19ae63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30688" y="1554163"/>
            <a:ext cx="446722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332" y="4018555"/>
            <a:ext cx="3357243" cy="26676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kphelan\AppData\Local\Temp\SNAGHTML19f453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3800" y="2095500"/>
            <a:ext cx="7219950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7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Refresh to Review Changes</a:t>
            </a:r>
          </a:p>
        </p:txBody>
      </p:sp>
      <p:sp>
        <p:nvSpPr>
          <p:cNvPr id="3174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81025" y="5048250"/>
            <a:ext cx="8423275" cy="1514475"/>
          </a:xfrm>
        </p:spPr>
        <p:txBody>
          <a:bodyPr/>
          <a:lstStyle/>
          <a:p>
            <a:pPr marL="381000" indent="-381000" eaLnBrk="1" hangingPunct="1"/>
            <a:r>
              <a:rPr lang="en-US" sz="1800" dirty="0" smtClean="0">
                <a:solidFill>
                  <a:schemeClr val="tx1"/>
                </a:solidFill>
              </a:rPr>
              <a:t>Click the </a:t>
            </a:r>
            <a:r>
              <a:rPr lang="en-US" sz="1800" b="1" dirty="0" smtClean="0">
                <a:solidFill>
                  <a:schemeClr val="tx1"/>
                </a:solidFill>
              </a:rPr>
              <a:t>“Report Results” </a:t>
            </a:r>
            <a:r>
              <a:rPr lang="en-US" sz="1800" dirty="0" smtClean="0">
                <a:solidFill>
                  <a:schemeClr val="tx1"/>
                </a:solidFill>
              </a:rPr>
              <a:t>tab</a:t>
            </a:r>
          </a:p>
          <a:p>
            <a:pPr marL="381000" indent="-381000" eaLnBrk="1" hangingPunct="1"/>
            <a:r>
              <a:rPr lang="en-US" sz="1800" dirty="0" smtClean="0">
                <a:solidFill>
                  <a:schemeClr val="tx1"/>
                </a:solidFill>
              </a:rPr>
              <a:t>Click the </a:t>
            </a:r>
            <a:r>
              <a:rPr lang="en-US" sz="1800" b="1" dirty="0" smtClean="0">
                <a:solidFill>
                  <a:schemeClr val="tx1"/>
                </a:solidFill>
              </a:rPr>
              <a:t>“Refresh” </a:t>
            </a:r>
            <a:r>
              <a:rPr lang="en-US" sz="1800" dirty="0" smtClean="0">
                <a:solidFill>
                  <a:schemeClr val="tx1"/>
                </a:solidFill>
              </a:rPr>
              <a:t>button to re-run the report after entering data and running the appropriate business rule </a:t>
            </a:r>
            <a:endParaRPr lang="en-US" sz="1800" dirty="0" smtClean="0"/>
          </a:p>
          <a:p>
            <a:pPr marL="381000" indent="-381000" eaLnBrk="1" hangingPunct="1"/>
            <a:endParaRPr lang="en-US" sz="1800" b="1" dirty="0" smtClean="0"/>
          </a:p>
        </p:txBody>
      </p:sp>
      <p:sp>
        <p:nvSpPr>
          <p:cNvPr id="31749" name="Oval 6"/>
          <p:cNvSpPr>
            <a:spLocks noChangeArrowheads="1"/>
          </p:cNvSpPr>
          <p:nvPr/>
        </p:nvSpPr>
        <p:spPr bwMode="auto">
          <a:xfrm>
            <a:off x="2931564" y="2205038"/>
            <a:ext cx="352425" cy="381000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dirty="0"/>
          </a:p>
        </p:txBody>
      </p:sp>
      <p:sp>
        <p:nvSpPr>
          <p:cNvPr id="31750" name="Oval 7"/>
          <p:cNvSpPr>
            <a:spLocks noChangeArrowheads="1"/>
          </p:cNvSpPr>
          <p:nvPr/>
        </p:nvSpPr>
        <p:spPr bwMode="auto">
          <a:xfrm>
            <a:off x="2595563" y="2586038"/>
            <a:ext cx="3224212" cy="381000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dirty="0"/>
          </a:p>
        </p:txBody>
      </p:sp>
      <p:sp>
        <p:nvSpPr>
          <p:cNvPr id="31751" name="Line 9"/>
          <p:cNvSpPr>
            <a:spLocks noChangeShapeType="1"/>
          </p:cNvSpPr>
          <p:nvPr/>
        </p:nvSpPr>
        <p:spPr bwMode="auto">
          <a:xfrm flipV="1">
            <a:off x="1193800" y="2940050"/>
            <a:ext cx="1606550" cy="14319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1752" name="Line 10"/>
          <p:cNvSpPr>
            <a:spLocks noChangeShapeType="1"/>
          </p:cNvSpPr>
          <p:nvPr/>
        </p:nvSpPr>
        <p:spPr bwMode="auto">
          <a:xfrm flipH="1">
            <a:off x="3305175" y="1663700"/>
            <a:ext cx="2243138" cy="6381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1753" name="Text Box 11"/>
          <p:cNvSpPr txBox="1">
            <a:spLocks noChangeArrowheads="1"/>
          </p:cNvSpPr>
          <p:nvPr/>
        </p:nvSpPr>
        <p:spPr bwMode="auto">
          <a:xfrm>
            <a:off x="5619750" y="1317625"/>
            <a:ext cx="1651000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 dirty="0"/>
              <a:t>Refresh Button</a:t>
            </a:r>
          </a:p>
        </p:txBody>
      </p:sp>
      <p:sp>
        <p:nvSpPr>
          <p:cNvPr id="31754" name="Text Box 12"/>
          <p:cNvSpPr txBox="1">
            <a:spLocks noChangeArrowheads="1"/>
          </p:cNvSpPr>
          <p:nvPr/>
        </p:nvSpPr>
        <p:spPr bwMode="auto">
          <a:xfrm>
            <a:off x="392246" y="4288980"/>
            <a:ext cx="1250950" cy="584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1600" dirty="0"/>
              <a:t>Report results tab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HUBS Reminders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4350" y="1266825"/>
            <a:ext cx="8423275" cy="5219700"/>
          </a:xfrm>
        </p:spPr>
        <p:txBody>
          <a:bodyPr/>
          <a:lstStyle/>
          <a:p>
            <a:pPr eaLnBrk="1" hangingPunct="1"/>
            <a:r>
              <a:rPr lang="en-US" sz="1800" dirty="0" smtClean="0"/>
              <a:t>There is no “undo” button in HUBS</a:t>
            </a:r>
          </a:p>
          <a:p>
            <a:pPr eaLnBrk="1" hangingPunct="1"/>
            <a:endParaRPr lang="en-US" sz="900" dirty="0"/>
          </a:p>
          <a:p>
            <a:pPr eaLnBrk="1" hangingPunct="1"/>
            <a:r>
              <a:rPr lang="en-US" sz="1800" dirty="0" smtClean="0"/>
              <a:t>New users may want to run a report before entering data to have a record of their starting point</a:t>
            </a:r>
          </a:p>
          <a:p>
            <a:pPr eaLnBrk="1" hangingPunct="1"/>
            <a:endParaRPr lang="en-US" sz="800" u="sng" dirty="0" smtClean="0"/>
          </a:p>
          <a:p>
            <a:pPr eaLnBrk="1" hangingPunct="1"/>
            <a:r>
              <a:rPr lang="en-US" sz="1800" dirty="0" smtClean="0"/>
              <a:t>Internet Explorer is the preferred browser for HUBS</a:t>
            </a:r>
          </a:p>
          <a:p>
            <a:pPr eaLnBrk="1" hangingPunct="1"/>
            <a:endParaRPr lang="en-US" sz="900" dirty="0" smtClean="0"/>
          </a:p>
          <a:p>
            <a:pPr eaLnBrk="1" hangingPunct="1"/>
            <a:r>
              <a:rPr lang="en-US" sz="1800" dirty="0" smtClean="0"/>
              <a:t>Remember to set your browser and HUBS preferences before you start entering data</a:t>
            </a:r>
          </a:p>
          <a:p>
            <a:pPr eaLnBrk="1" hangingPunct="1"/>
            <a:endParaRPr lang="en-US" sz="800" dirty="0" smtClean="0"/>
          </a:p>
          <a:p>
            <a:pPr eaLnBrk="1" hangingPunct="1"/>
            <a:r>
              <a:rPr lang="en-US" sz="1800" dirty="0" smtClean="0"/>
              <a:t>If two planners are updating the same field on the same Web Form at the same time, the planner who last updated the field will see his/her changes</a:t>
            </a:r>
          </a:p>
          <a:p>
            <a:pPr eaLnBrk="1" hangingPunct="1"/>
            <a:endParaRPr lang="en-US" sz="900" dirty="0" smtClean="0"/>
          </a:p>
          <a:p>
            <a:pPr eaLnBrk="1" hangingPunct="1"/>
            <a:r>
              <a:rPr lang="en-US" sz="1800" dirty="0" smtClean="0"/>
              <a:t>Avoid using the browser “back” button</a:t>
            </a:r>
          </a:p>
          <a:p>
            <a:pPr eaLnBrk="1" hangingPunct="1"/>
            <a:endParaRPr lang="en-US" sz="900" dirty="0" smtClean="0"/>
          </a:p>
          <a:p>
            <a:pPr eaLnBrk="1" hangingPunct="1"/>
            <a:r>
              <a:rPr lang="en-US" sz="1800" dirty="0" smtClean="0"/>
              <a:t>In accordance with the Harvard security policy, 30 minutes of inactivity will result in your being logged out of the system. Please save your data often to avoid this problem</a:t>
            </a:r>
          </a:p>
          <a:p>
            <a:pPr eaLnBrk="1" hangingPunct="1"/>
            <a:endParaRPr lang="en-US" sz="900" dirty="0" smtClean="0"/>
          </a:p>
          <a:p>
            <a:pPr eaLnBrk="1" hangingPunct="1"/>
            <a:endParaRPr lang="en-US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HUBS Reminders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4350" y="1266825"/>
            <a:ext cx="8423275" cy="52609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b="1" u="sng" dirty="0" smtClean="0"/>
              <a:t>Reports:</a:t>
            </a:r>
          </a:p>
          <a:p>
            <a:pPr eaLnBrk="1" hangingPunct="1"/>
            <a:r>
              <a:rPr lang="en-US" dirty="0" smtClean="0"/>
              <a:t>To print reports, use the Print button on the tool bar when the report is in .PDF, </a:t>
            </a:r>
            <a:r>
              <a:rPr lang="en-US" b="1" dirty="0" smtClean="0"/>
              <a:t>NOT</a:t>
            </a:r>
            <a:r>
              <a:rPr lang="en-US" dirty="0" smtClean="0"/>
              <a:t> the print menu in HUBS</a:t>
            </a:r>
          </a:p>
          <a:p>
            <a:pPr eaLnBrk="1" hangingPunct="1">
              <a:buFontTx/>
              <a:buNone/>
            </a:pPr>
            <a:endParaRPr lang="en-US" sz="800" dirty="0" smtClean="0"/>
          </a:p>
          <a:p>
            <a:pPr eaLnBrk="1" hangingPunct="1"/>
            <a:r>
              <a:rPr lang="en-US" dirty="0" smtClean="0"/>
              <a:t>You can save reports as “Favorites” by selecting the Report and saving it to the Favorites Menu. This saves time when searching for a specific report from the Employee or CINA reporting folders</a:t>
            </a:r>
          </a:p>
          <a:p>
            <a:pPr eaLnBrk="1" hangingPunct="1">
              <a:buNone/>
            </a:pPr>
            <a:endParaRPr lang="en-US" sz="900" dirty="0" smtClean="0"/>
          </a:p>
          <a:p>
            <a:pPr eaLnBrk="1" hangingPunct="1"/>
            <a:r>
              <a:rPr lang="en-US" dirty="0" smtClean="0"/>
              <a:t>Reports that you have run previously will also appear on your HUBS Home Page</a:t>
            </a:r>
          </a:p>
          <a:p>
            <a:pPr eaLnBrk="1" hangingPunct="1"/>
            <a:endParaRPr lang="en-US" dirty="0" smtClean="0"/>
          </a:p>
          <a:p>
            <a:pPr eaLnBrk="1" hangingPunct="1">
              <a:buFontTx/>
              <a:buNone/>
            </a:pPr>
            <a:r>
              <a:rPr lang="en-US" b="1" u="sng" dirty="0" smtClean="0"/>
              <a:t>Web Forms:</a:t>
            </a:r>
          </a:p>
          <a:p>
            <a:pPr eaLnBrk="1" hangingPunct="1"/>
            <a:r>
              <a:rPr lang="en-US" dirty="0" smtClean="0"/>
              <a:t>Most Web Forms offer right-click menus</a:t>
            </a:r>
          </a:p>
          <a:p>
            <a:pPr eaLnBrk="1" hangingPunct="1">
              <a:buFontTx/>
              <a:buNone/>
            </a:pPr>
            <a:endParaRPr lang="en-US" sz="800" dirty="0" smtClean="0"/>
          </a:p>
          <a:p>
            <a:pPr eaLnBrk="1" hangingPunct="1"/>
            <a:r>
              <a:rPr lang="en-US" dirty="0" smtClean="0"/>
              <a:t>If you have made edits to any Web Forms, make sure to save them before using a right-click menu; otherwise, HUBS will not save your edits</a:t>
            </a:r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HUBS Resources</a:t>
            </a:r>
          </a:p>
        </p:txBody>
      </p:sp>
      <p:sp>
        <p:nvSpPr>
          <p:cNvPr id="48131" name="Rectangle 9"/>
          <p:cNvSpPr>
            <a:spLocks noChangeArrowheads="1"/>
          </p:cNvSpPr>
          <p:nvPr/>
        </p:nvSpPr>
        <p:spPr bwMode="auto">
          <a:xfrm>
            <a:off x="617538" y="1247775"/>
            <a:ext cx="8316912" cy="513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34950" indent="-234950" eaLnBrk="0" hangingPunct="0"/>
            <a:r>
              <a:rPr lang="en-US" sz="1800" dirty="0"/>
              <a:t>ASAP - </a:t>
            </a:r>
            <a:r>
              <a:rPr lang="en-US" sz="1800" b="0" dirty="0"/>
              <a:t>	fasasap@fas.harvard.edu, x6-7136</a:t>
            </a:r>
          </a:p>
          <a:p>
            <a:pPr marL="234950" indent="-234950" eaLnBrk="0" hangingPunct="0"/>
            <a:endParaRPr lang="en-US" sz="1800" dirty="0"/>
          </a:p>
          <a:p>
            <a:pPr marL="234950" indent="-234950" eaLnBrk="0" hangingPunct="0"/>
            <a:r>
              <a:rPr lang="en-US" sz="1800" dirty="0"/>
              <a:t>Arts &amp; </a:t>
            </a:r>
            <a:r>
              <a:rPr lang="en-US" sz="1800" dirty="0" smtClean="0"/>
              <a:t>Humanities, Admin Depts.</a:t>
            </a:r>
            <a:endParaRPr lang="en-US" sz="1800" dirty="0"/>
          </a:p>
          <a:p>
            <a:pPr marL="234950" indent="-234950" eaLnBrk="0" hangingPunct="0"/>
            <a:r>
              <a:rPr lang="en-US" sz="1800" b="0" dirty="0"/>
              <a:t>    Kathleen Daly </a:t>
            </a:r>
            <a:r>
              <a:rPr lang="en-US" sz="1800" b="0" dirty="0" smtClean="0"/>
              <a:t>– kdaly@fas.harvard.edu</a:t>
            </a:r>
            <a:r>
              <a:rPr lang="en-US" sz="1800" b="0" dirty="0"/>
              <a:t>, </a:t>
            </a:r>
            <a:r>
              <a:rPr lang="en-US" sz="1800" b="0" dirty="0" smtClean="0"/>
              <a:t>x6-9023</a:t>
            </a:r>
            <a:endParaRPr lang="en-US" sz="1800" b="0" dirty="0"/>
          </a:p>
          <a:p>
            <a:pPr marL="234950" indent="-234950" eaLnBrk="0" hangingPunct="0"/>
            <a:endParaRPr lang="en-US" sz="900" b="0" dirty="0"/>
          </a:p>
          <a:p>
            <a:pPr marL="234950" indent="-234950" eaLnBrk="0" hangingPunct="0">
              <a:spcBef>
                <a:spcPct val="20000"/>
              </a:spcBef>
            </a:pPr>
            <a:r>
              <a:rPr lang="en-US" sz="1800" dirty="0" smtClean="0"/>
              <a:t> </a:t>
            </a:r>
            <a:r>
              <a:rPr lang="en-US" sz="1800" dirty="0"/>
              <a:t>Affiliate </a:t>
            </a:r>
            <a:r>
              <a:rPr lang="en-US" sz="1800" dirty="0" smtClean="0"/>
              <a:t>Tubs</a:t>
            </a:r>
          </a:p>
          <a:p>
            <a:pPr marL="234950" indent="-234950" eaLnBrk="0" hangingPunct="0">
              <a:spcBef>
                <a:spcPct val="20000"/>
              </a:spcBef>
            </a:pPr>
            <a:r>
              <a:rPr lang="en-US" sz="1800" dirty="0"/>
              <a:t>	</a:t>
            </a:r>
            <a:r>
              <a:rPr lang="en-US" sz="1800" b="0" dirty="0" smtClean="0"/>
              <a:t>Heather McCormick – hvmccorm@fas.harvard.edu, x5-0970</a:t>
            </a:r>
            <a:endParaRPr lang="en-US" sz="1800" b="0" dirty="0"/>
          </a:p>
          <a:p>
            <a:pPr marL="234950" indent="-234950" eaLnBrk="0" hangingPunct="0">
              <a:spcBef>
                <a:spcPct val="20000"/>
              </a:spcBef>
            </a:pPr>
            <a:endParaRPr lang="en-US" sz="900" b="0" dirty="0"/>
          </a:p>
          <a:p>
            <a:pPr marL="234950" indent="-234950" eaLnBrk="0" hangingPunct="0">
              <a:lnSpc>
                <a:spcPct val="50000"/>
              </a:lnSpc>
              <a:spcBef>
                <a:spcPct val="20000"/>
              </a:spcBef>
            </a:pPr>
            <a:r>
              <a:rPr lang="en-US" sz="1800" dirty="0" smtClean="0"/>
              <a:t>Sciences</a:t>
            </a:r>
            <a:endParaRPr lang="en-US" sz="1800" dirty="0"/>
          </a:p>
          <a:p>
            <a:pPr marL="234950" indent="-234950" eaLnBrk="0" hangingPunct="0">
              <a:lnSpc>
                <a:spcPct val="50000"/>
              </a:lnSpc>
              <a:spcBef>
                <a:spcPct val="20000"/>
              </a:spcBef>
            </a:pPr>
            <a:endParaRPr lang="en-US" b="0" dirty="0"/>
          </a:p>
          <a:p>
            <a:pPr marL="234950" indent="-234950" eaLnBrk="0" hangingPunct="0">
              <a:lnSpc>
                <a:spcPct val="50000"/>
              </a:lnSpc>
              <a:spcBef>
                <a:spcPct val="20000"/>
              </a:spcBef>
            </a:pPr>
            <a:r>
              <a:rPr lang="en-US" sz="1800" b="0" dirty="0"/>
              <a:t>	Julie Knippa Colby – jknippa@fas.harvard.edu ,</a:t>
            </a:r>
            <a:r>
              <a:rPr lang="en-US" sz="1800" b="0" dirty="0" smtClean="0"/>
              <a:t>x5-4047</a:t>
            </a:r>
          </a:p>
          <a:p>
            <a:pPr marL="234950" indent="-234950" eaLnBrk="0" hangingPunct="0">
              <a:lnSpc>
                <a:spcPct val="50000"/>
              </a:lnSpc>
              <a:spcBef>
                <a:spcPct val="20000"/>
              </a:spcBef>
            </a:pPr>
            <a:endParaRPr lang="en-US" sz="900" dirty="0"/>
          </a:p>
          <a:p>
            <a:pPr marL="234950" indent="-234950" eaLnBrk="0" hangingPunct="0">
              <a:spcBef>
                <a:spcPct val="20000"/>
              </a:spcBef>
            </a:pPr>
            <a:r>
              <a:rPr lang="en-US" sz="1800" dirty="0"/>
              <a:t>Social Sciences</a:t>
            </a:r>
          </a:p>
          <a:p>
            <a:pPr marL="234950" indent="-234950" eaLnBrk="0" hangingPunct="0">
              <a:spcBef>
                <a:spcPct val="20000"/>
              </a:spcBef>
            </a:pPr>
            <a:r>
              <a:rPr lang="en-US" sz="1800" b="0" dirty="0"/>
              <a:t>	</a:t>
            </a:r>
            <a:r>
              <a:rPr lang="en-US" sz="1800" b="0" dirty="0" smtClean="0"/>
              <a:t>Tracey-Ann Hebert </a:t>
            </a:r>
            <a:r>
              <a:rPr lang="en-US" sz="1800" b="0" dirty="0"/>
              <a:t>– </a:t>
            </a:r>
            <a:r>
              <a:rPr lang="en-US" sz="1800" b="0" dirty="0" smtClean="0"/>
              <a:t>therbert@fas.harvard.edu, </a:t>
            </a:r>
            <a:r>
              <a:rPr lang="en-US" sz="1800" b="0" dirty="0"/>
              <a:t>x6-4218</a:t>
            </a:r>
          </a:p>
          <a:p>
            <a:pPr marL="234950" indent="-234950" eaLnBrk="0" hangingPunct="0">
              <a:spcBef>
                <a:spcPct val="20000"/>
              </a:spcBef>
            </a:pPr>
            <a:endParaRPr lang="en-US" sz="900" b="0" dirty="0"/>
          </a:p>
          <a:p>
            <a:pPr marL="234950" indent="-234950" eaLnBrk="0" hangingPunct="0">
              <a:spcBef>
                <a:spcPct val="20000"/>
              </a:spcBef>
            </a:pPr>
            <a:r>
              <a:rPr lang="en-US" sz="1800" dirty="0" smtClean="0"/>
              <a:t>HUBS </a:t>
            </a:r>
            <a:r>
              <a:rPr lang="en-US" sz="1800" dirty="0"/>
              <a:t>Project Manager</a:t>
            </a:r>
          </a:p>
          <a:p>
            <a:pPr marL="234950" indent="-234950" eaLnBrk="0" hangingPunct="0">
              <a:spcBef>
                <a:spcPct val="20000"/>
              </a:spcBef>
            </a:pPr>
            <a:r>
              <a:rPr lang="en-US" sz="1800" b="0" dirty="0"/>
              <a:t>	Carla Greenwood – cgreenwo@fas.harvard.edu, x6-2945</a:t>
            </a:r>
          </a:p>
          <a:p>
            <a:pPr marL="234950" indent="-234950" eaLnBrk="0" hangingPunct="0">
              <a:spcBef>
                <a:spcPct val="20000"/>
              </a:spcBef>
            </a:pPr>
            <a:endParaRPr lang="en-US" sz="900" b="0" dirty="0"/>
          </a:p>
          <a:p>
            <a:pPr marL="234950" indent="-234950" eaLnBrk="0" hangingPunct="0">
              <a:spcBef>
                <a:spcPct val="20000"/>
              </a:spcBef>
            </a:pPr>
            <a:r>
              <a:rPr lang="en-US" sz="1800" dirty="0"/>
              <a:t>FAS Office of Finance </a:t>
            </a:r>
            <a:r>
              <a:rPr lang="en-US" sz="1800" dirty="0" smtClean="0"/>
              <a:t>website </a:t>
            </a:r>
            <a:r>
              <a:rPr lang="en-US" sz="1800" b="0" dirty="0"/>
              <a:t>- http://</a:t>
            </a:r>
            <a:r>
              <a:rPr lang="en-US" sz="1800" b="0" dirty="0" smtClean="0"/>
              <a:t>www.finance.fas.harvard.edu</a:t>
            </a:r>
            <a:endParaRPr lang="en-US" sz="1800" b="0" dirty="0"/>
          </a:p>
          <a:p>
            <a:pPr marL="234950" indent="-234950" eaLnBrk="0" hangingPunct="0">
              <a:spcBef>
                <a:spcPct val="20000"/>
              </a:spcBef>
            </a:pPr>
            <a:endParaRPr lang="en-US" sz="900" b="0" dirty="0"/>
          </a:p>
          <a:p>
            <a:pPr marL="234950" indent="-234950" eaLnBrk="0" hangingPunct="0">
              <a:spcBef>
                <a:spcPct val="20000"/>
              </a:spcBef>
            </a:pPr>
            <a:r>
              <a:rPr lang="en-US" sz="1800" dirty="0" smtClean="0"/>
              <a:t>HUBS Wiki </a:t>
            </a:r>
            <a:r>
              <a:rPr lang="en-US" sz="1800" b="0" dirty="0" smtClean="0"/>
              <a:t>– http</a:t>
            </a:r>
            <a:r>
              <a:rPr lang="en-US" sz="1800" b="0" dirty="0"/>
              <a:t>://finance.fas.harvard.edu/links/hubs-wiki</a:t>
            </a:r>
            <a:endParaRPr lang="en-US" sz="1800" b="0" dirty="0" smtClean="0"/>
          </a:p>
          <a:p>
            <a:pPr marL="234950" indent="-234950" eaLnBrk="0" hangingPunct="0">
              <a:spcBef>
                <a:spcPct val="20000"/>
              </a:spcBef>
            </a:pPr>
            <a:endParaRPr lang="en-US" b="0" dirty="0"/>
          </a:p>
          <a:p>
            <a:pPr marL="234950" indent="-234950" eaLnBrk="0" hangingPunct="0">
              <a:spcBef>
                <a:spcPct val="20000"/>
              </a:spcBef>
            </a:pPr>
            <a:r>
              <a:rPr lang="en-US" sz="1800" b="0" dirty="0"/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HUBS 101</a:t>
            </a:r>
          </a:p>
        </p:txBody>
      </p:sp>
      <p:sp>
        <p:nvSpPr>
          <p:cNvPr id="2" name="Rectangle 1"/>
          <p:cNvSpPr/>
          <p:nvPr/>
        </p:nvSpPr>
        <p:spPr>
          <a:xfrm>
            <a:off x="2281727" y="3321278"/>
            <a:ext cx="463182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Extra Credit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17515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312863" y="266700"/>
            <a:ext cx="7696200" cy="735013"/>
          </a:xfrm>
        </p:spPr>
        <p:txBody>
          <a:bodyPr/>
          <a:lstStyle/>
          <a:p>
            <a:pPr eaLnBrk="1" hangingPunct="1"/>
            <a:r>
              <a:rPr lang="en-US" dirty="0" smtClean="0"/>
              <a:t>Planner Types</a:t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z="1800" dirty="0" smtClean="0"/>
              <a:t>You may have access to one or more Planning Applications:</a:t>
            </a:r>
          </a:p>
          <a:p>
            <a:pPr eaLnBrk="1" hangingPunct="1">
              <a:buFontTx/>
              <a:buNone/>
            </a:pPr>
            <a:endParaRPr lang="en-US" sz="1800" dirty="0" smtClean="0"/>
          </a:p>
          <a:p>
            <a:pPr eaLnBrk="1" hangingPunct="1"/>
            <a:r>
              <a:rPr lang="en-US" sz="1800" b="1" dirty="0" smtClean="0"/>
              <a:t>EmplCINA Planners: </a:t>
            </a:r>
          </a:p>
          <a:p>
            <a:pPr lvl="1" eaLnBrk="1" hangingPunct="1">
              <a:buFontTx/>
              <a:buChar char="•"/>
            </a:pPr>
            <a:r>
              <a:rPr lang="en-US" dirty="0" smtClean="0"/>
              <a:t>Required to run and review reports, edit web forms, run business rules and perform other tasks specific to </a:t>
            </a:r>
            <a:r>
              <a:rPr lang="en-US" b="1" dirty="0" smtClean="0"/>
              <a:t>Employee</a:t>
            </a:r>
            <a:r>
              <a:rPr lang="en-US" dirty="0" smtClean="0"/>
              <a:t> and </a:t>
            </a:r>
            <a:r>
              <a:rPr lang="en-US" b="1" dirty="0" smtClean="0"/>
              <a:t>Non-employee</a:t>
            </a:r>
            <a:r>
              <a:rPr lang="en-US" dirty="0" smtClean="0"/>
              <a:t> data</a:t>
            </a:r>
          </a:p>
          <a:p>
            <a:pPr lvl="1" eaLnBrk="1" hangingPunct="1">
              <a:buFontTx/>
              <a:buChar char="•"/>
            </a:pPr>
            <a:r>
              <a:rPr lang="en-US" dirty="0" smtClean="0"/>
              <a:t>Have access to employee and non-employee object codes</a:t>
            </a:r>
          </a:p>
          <a:p>
            <a:pPr lvl="1" eaLnBrk="1" hangingPunct="1">
              <a:buFontTx/>
              <a:buChar char="•"/>
            </a:pPr>
            <a:endParaRPr lang="en-US" dirty="0" smtClean="0"/>
          </a:p>
          <a:p>
            <a:pPr eaLnBrk="1" hangingPunct="1"/>
            <a:r>
              <a:rPr lang="en-US" sz="1800" b="1" dirty="0" smtClean="0"/>
              <a:t>CINA Planners:</a:t>
            </a:r>
          </a:p>
          <a:p>
            <a:pPr lvl="1" eaLnBrk="1" hangingPunct="1">
              <a:buFontTx/>
              <a:buChar char="•"/>
            </a:pPr>
            <a:r>
              <a:rPr lang="en-US" dirty="0" smtClean="0"/>
              <a:t>Required to perform these tasks specific to </a:t>
            </a:r>
            <a:r>
              <a:rPr lang="en-US" b="1" dirty="0" smtClean="0"/>
              <a:t>Non-employee </a:t>
            </a:r>
            <a:r>
              <a:rPr lang="en-US" dirty="0" smtClean="0"/>
              <a:t>data </a:t>
            </a:r>
          </a:p>
          <a:p>
            <a:pPr lvl="1" eaLnBrk="1" hangingPunct="1">
              <a:buFontTx/>
              <a:buChar char="•"/>
            </a:pPr>
            <a:r>
              <a:rPr lang="en-US" dirty="0" smtClean="0"/>
              <a:t>Have access to summary level employee object codes (6051,6071,6140,6150,etc.) and subtotaled data for employees (i.e. total of 6050, 6070 etc.)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Employee Cube Exercise 2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9575" y="1266825"/>
            <a:ext cx="8629650" cy="4829175"/>
          </a:xfrm>
        </p:spPr>
        <p:txBody>
          <a:bodyPr/>
          <a:lstStyle/>
          <a:p>
            <a:pPr eaLnBrk="1" hangingPunct="1">
              <a:spcAft>
                <a:spcPts val="200"/>
              </a:spcAft>
              <a:buNone/>
            </a:pPr>
            <a:r>
              <a:rPr lang="en-US" i="1" dirty="0" smtClean="0"/>
              <a:t>One of your employees has resigned effective November 1, 2017.</a:t>
            </a:r>
          </a:p>
          <a:p>
            <a:pPr eaLnBrk="1" hangingPunct="1">
              <a:spcAft>
                <a:spcPts val="200"/>
              </a:spcAft>
              <a:buNone/>
            </a:pPr>
            <a:endParaRPr lang="en-US" sz="800" i="1" dirty="0" smtClean="0"/>
          </a:p>
          <a:p>
            <a:pPr eaLnBrk="1" hangingPunct="1">
              <a:buNone/>
            </a:pPr>
            <a:r>
              <a:rPr lang="en-US" dirty="0"/>
              <a:t>In this exercise, we are going to:</a:t>
            </a:r>
          </a:p>
          <a:p>
            <a:pPr eaLnBrk="1" hangingPunct="1">
              <a:buFontTx/>
              <a:buNone/>
            </a:pPr>
            <a:endParaRPr lang="en-US" sz="900" dirty="0" smtClean="0"/>
          </a:p>
          <a:p>
            <a:pPr eaLnBrk="1" hangingPunct="1"/>
            <a:r>
              <a:rPr lang="en-US" dirty="0" smtClean="0"/>
              <a:t>Run the Employee Data Audit report </a:t>
            </a:r>
            <a:r>
              <a:rPr lang="en-US" b="1" dirty="0" smtClean="0"/>
              <a:t>(FRBE122)</a:t>
            </a:r>
          </a:p>
          <a:p>
            <a:pPr eaLnBrk="1" hangingPunct="1">
              <a:buFontTx/>
              <a:buNone/>
            </a:pPr>
            <a:endParaRPr lang="en-US" sz="800" dirty="0" smtClean="0"/>
          </a:p>
          <a:p>
            <a:pPr eaLnBrk="1" hangingPunct="1"/>
            <a:r>
              <a:rPr lang="en-US" dirty="0" smtClean="0"/>
              <a:t>Return to Planning Application 25 and review the existing employee data using the ‘Review &amp; Modify Salary, FTE and Distribution’ web form </a:t>
            </a:r>
            <a:r>
              <a:rPr lang="en-US" b="1" dirty="0" smtClean="0"/>
              <a:t>(WFBE104)</a:t>
            </a:r>
          </a:p>
          <a:p>
            <a:pPr eaLnBrk="1" hangingPunct="1">
              <a:buNone/>
            </a:pPr>
            <a:endParaRPr lang="en-US" sz="1100" dirty="0" smtClean="0"/>
          </a:p>
          <a:p>
            <a:pPr eaLnBrk="1" hangingPunct="1"/>
            <a:r>
              <a:rPr lang="en-US" dirty="0" smtClean="0"/>
              <a:t>Delete this employee’s salary, FTE and funding starting in November using the ‘Edit Employee’ web form </a:t>
            </a:r>
            <a:r>
              <a:rPr lang="en-US" b="1" dirty="0" smtClean="0"/>
              <a:t>(WFBE10) </a:t>
            </a:r>
          </a:p>
          <a:p>
            <a:pPr eaLnBrk="1" hangingPunct="1">
              <a:buFontTx/>
              <a:buNone/>
            </a:pPr>
            <a:endParaRPr lang="en-US" sz="800" dirty="0" smtClean="0"/>
          </a:p>
          <a:p>
            <a:pPr eaLnBrk="1" hangingPunct="1"/>
            <a:r>
              <a:rPr lang="en-US" dirty="0" smtClean="0"/>
              <a:t>Run the Salary Calculation </a:t>
            </a:r>
            <a:r>
              <a:rPr lang="en-US" b="1" dirty="0" smtClean="0"/>
              <a:t>(BRBE077MT) </a:t>
            </a:r>
            <a:r>
              <a:rPr lang="en-US" dirty="0" smtClean="0"/>
              <a:t>business rule</a:t>
            </a:r>
          </a:p>
          <a:p>
            <a:pPr eaLnBrk="1" hangingPunct="1">
              <a:buFontTx/>
              <a:buNone/>
            </a:pPr>
            <a:endParaRPr lang="en-US" sz="800" dirty="0" smtClean="0"/>
          </a:p>
          <a:p>
            <a:pPr eaLnBrk="1" hangingPunct="1"/>
            <a:r>
              <a:rPr lang="en-US" dirty="0" smtClean="0"/>
              <a:t>Refresh the Employee Data Audit report </a:t>
            </a:r>
            <a:r>
              <a:rPr lang="en-US" b="1" dirty="0" smtClean="0"/>
              <a:t>(FRBE122) </a:t>
            </a:r>
            <a:r>
              <a:rPr lang="en-US" dirty="0" smtClean="0"/>
              <a:t>to view the changes</a:t>
            </a:r>
          </a:p>
        </p:txBody>
      </p:sp>
    </p:spTree>
    <p:extLst>
      <p:ext uri="{BB962C8B-B14F-4D97-AF65-F5344CB8AC3E}">
        <p14:creationId xmlns:p14="http://schemas.microsoft.com/office/powerpoint/2010/main" val="1504647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Employee Cube Exercise 2 - Report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52450" y="1628775"/>
            <a:ext cx="8423275" cy="4829175"/>
          </a:xfrm>
        </p:spPr>
        <p:txBody>
          <a:bodyPr/>
          <a:lstStyle/>
          <a:p>
            <a:pPr eaLnBrk="1" hangingPunct="1"/>
            <a:r>
              <a:rPr lang="en-US" dirty="0" smtClean="0"/>
              <a:t>Click the </a:t>
            </a:r>
            <a:r>
              <a:rPr lang="en-US" b="1" dirty="0" smtClean="0"/>
              <a:t>Explore</a:t>
            </a:r>
            <a:r>
              <a:rPr lang="en-US" dirty="0" smtClean="0"/>
              <a:t> button in the upper left corner of your screen to access the reports</a:t>
            </a:r>
          </a:p>
          <a:p>
            <a:pPr eaLnBrk="1" hangingPunct="1">
              <a:buFontTx/>
              <a:buNone/>
            </a:pPr>
            <a:endParaRPr lang="en-US" sz="900" dirty="0" smtClean="0"/>
          </a:p>
          <a:p>
            <a:pPr eaLnBrk="1" hangingPunct="1"/>
            <a:r>
              <a:rPr lang="en-US" dirty="0" smtClean="0"/>
              <a:t>Click the triangle next to the ‘FAS’ folder</a:t>
            </a:r>
          </a:p>
          <a:p>
            <a:pPr eaLnBrk="1" hangingPunct="1">
              <a:buNone/>
            </a:pPr>
            <a:endParaRPr lang="en-US" sz="900" dirty="0" smtClean="0"/>
          </a:p>
          <a:p>
            <a:pPr eaLnBrk="1" hangingPunct="1"/>
            <a:r>
              <a:rPr lang="en-US" dirty="0" smtClean="0"/>
              <a:t>Click the triangle next to the ‘Planning 25’ folder</a:t>
            </a:r>
          </a:p>
          <a:p>
            <a:pPr eaLnBrk="1" hangingPunct="1">
              <a:buNone/>
            </a:pPr>
            <a:endParaRPr lang="en-US" sz="900" dirty="0" smtClean="0"/>
          </a:p>
          <a:p>
            <a:pPr eaLnBrk="1" hangingPunct="1"/>
            <a:r>
              <a:rPr lang="en-US" dirty="0" smtClean="0"/>
              <a:t>Double click on the word ‘Employee’</a:t>
            </a:r>
          </a:p>
          <a:p>
            <a:pPr eaLnBrk="1" hangingPunct="1"/>
            <a:endParaRPr lang="en-US" sz="900" dirty="0" smtClean="0"/>
          </a:p>
          <a:p>
            <a:pPr eaLnBrk="1" hangingPunct="1"/>
            <a:r>
              <a:rPr lang="en-US" dirty="0" smtClean="0"/>
              <a:t>The Employee reports will now appear in the content pane</a:t>
            </a:r>
          </a:p>
          <a:p>
            <a:pPr eaLnBrk="1" hangingPunct="1">
              <a:buNone/>
            </a:pPr>
            <a:endParaRPr lang="en-US" sz="900" dirty="0" smtClean="0"/>
          </a:p>
          <a:p>
            <a:pPr eaLnBrk="1" hangingPunct="1"/>
            <a:r>
              <a:rPr lang="en-US" dirty="0" smtClean="0"/>
              <a:t>Double click the ‘</a:t>
            </a:r>
            <a:r>
              <a:rPr lang="en-US" b="1" dirty="0" smtClean="0"/>
              <a:t>FRBE122, Employee Data Audit</a:t>
            </a:r>
            <a:r>
              <a:rPr lang="en-US" dirty="0" smtClean="0"/>
              <a:t>’ report to enter parameters</a:t>
            </a:r>
          </a:p>
          <a:p>
            <a:pPr eaLnBrk="1" hangingPunct="1"/>
            <a:endParaRPr lang="en-US" sz="900" dirty="0"/>
          </a:p>
          <a:p>
            <a:pPr eaLnBrk="1" hangingPunct="1"/>
            <a:r>
              <a:rPr lang="en-US" dirty="0" smtClean="0"/>
              <a:t>Select ‘OK’ to submit report</a:t>
            </a:r>
          </a:p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66133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Employee Cube Exercise 2 - Web form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23875" y="1562100"/>
            <a:ext cx="8423275" cy="4829175"/>
          </a:xfrm>
        </p:spPr>
        <p:txBody>
          <a:bodyPr/>
          <a:lstStyle/>
          <a:p>
            <a:pPr eaLnBrk="1" hangingPunct="1"/>
            <a:r>
              <a:rPr lang="en-US" dirty="0" smtClean="0"/>
              <a:t>Select </a:t>
            </a:r>
            <a:r>
              <a:rPr lang="en-US" b="1" dirty="0" smtClean="0"/>
              <a:t>PLNG0025 </a:t>
            </a:r>
            <a:r>
              <a:rPr lang="en-US" dirty="0" smtClean="0"/>
              <a:t>from the Applications menu or your homepage</a:t>
            </a:r>
          </a:p>
          <a:p>
            <a:pPr eaLnBrk="1" hangingPunct="1">
              <a:buFontTx/>
              <a:buNone/>
            </a:pPr>
            <a:endParaRPr lang="en-US" sz="900" dirty="0" smtClean="0"/>
          </a:p>
          <a:p>
            <a:pPr eaLnBrk="1" hangingPunct="1"/>
            <a:r>
              <a:rPr lang="en-US" dirty="0" smtClean="0"/>
              <a:t>Click the triangle next to:</a:t>
            </a:r>
          </a:p>
          <a:p>
            <a:pPr marL="742950" lvl="1" indent="-285750" eaLnBrk="1" hangingPunct="1">
              <a:buFontTx/>
              <a:buChar char="•"/>
            </a:pPr>
            <a:r>
              <a:rPr lang="en-US" dirty="0" smtClean="0"/>
              <a:t>Employee Budgeting</a:t>
            </a:r>
          </a:p>
          <a:p>
            <a:pPr marL="1033462" lvl="2" indent="-285750" eaLnBrk="1" hangingPunct="1"/>
            <a:r>
              <a:rPr lang="en-US" dirty="0" smtClean="0"/>
              <a:t>Employee Forecasting\Budgeting</a:t>
            </a:r>
          </a:p>
          <a:p>
            <a:pPr marL="1363662" lvl="3" indent="-285750" eaLnBrk="1" hangingPunct="1"/>
            <a:r>
              <a:rPr lang="en-US" dirty="0" smtClean="0"/>
              <a:t>Review &amp; Modify Salary, FTE and Distribution </a:t>
            </a:r>
            <a:r>
              <a:rPr lang="en-US" b="1" dirty="0" smtClean="0"/>
              <a:t>(WFBE104)</a:t>
            </a:r>
          </a:p>
          <a:p>
            <a:pPr marL="2057400" lvl="4" indent="-228600" eaLnBrk="1" hangingPunct="1">
              <a:buFontTx/>
              <a:buNone/>
            </a:pPr>
            <a:endParaRPr lang="en-US" sz="800" dirty="0" smtClean="0"/>
          </a:p>
          <a:p>
            <a:pPr eaLnBrk="1" hangingPunct="1"/>
            <a:r>
              <a:rPr lang="en-US" dirty="0" smtClean="0"/>
              <a:t>The web form will open and display a list of exempt and non-exempt employees in your Tub-Org.</a:t>
            </a:r>
          </a:p>
        </p:txBody>
      </p:sp>
    </p:spTree>
    <p:extLst>
      <p:ext uri="{BB962C8B-B14F-4D97-AF65-F5344CB8AC3E}">
        <p14:creationId xmlns:p14="http://schemas.microsoft.com/office/powerpoint/2010/main" val="496278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Employee Cube Exercise 2 - Web form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14350" y="1266825"/>
            <a:ext cx="8423275" cy="5267325"/>
          </a:xfrm>
        </p:spPr>
        <p:txBody>
          <a:bodyPr/>
          <a:lstStyle/>
          <a:p>
            <a:pPr eaLnBrk="1" hangingPunct="1">
              <a:defRPr/>
            </a:pPr>
            <a:r>
              <a:rPr lang="en-US" sz="1800" dirty="0" smtClean="0"/>
              <a:t>Choose an employee to edit</a:t>
            </a:r>
          </a:p>
          <a:p>
            <a:pPr eaLnBrk="1" hangingPunct="1">
              <a:defRPr/>
            </a:pPr>
            <a:r>
              <a:rPr lang="en-US" sz="1800" dirty="0" smtClean="0"/>
              <a:t>Right-click on the box that reads “Annual Salary” for the selected employee</a:t>
            </a:r>
          </a:p>
          <a:p>
            <a:pPr marL="742950" lvl="1" indent="-285750" eaLnBrk="1" hangingPunct="1">
              <a:lnSpc>
                <a:spcPct val="90000"/>
              </a:lnSpc>
              <a:buFontTx/>
              <a:buChar char="•"/>
              <a:defRPr/>
            </a:pPr>
            <a:r>
              <a:rPr lang="en-US" dirty="0" smtClean="0"/>
              <a:t>You may need to use the scroll bar at the bottom of the staff listing to view this field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dirty="0" smtClean="0"/>
          </a:p>
          <a:p>
            <a:pPr eaLnBrk="1" hangingPunct="1">
              <a:lnSpc>
                <a:spcPct val="90000"/>
              </a:lnSpc>
              <a:defRPr/>
            </a:pPr>
            <a:endParaRPr lang="en-US" dirty="0" smtClean="0"/>
          </a:p>
          <a:p>
            <a:pPr eaLnBrk="1" hangingPunct="1">
              <a:lnSpc>
                <a:spcPct val="90000"/>
              </a:lnSpc>
              <a:defRPr/>
            </a:pPr>
            <a:endParaRPr lang="en-US" dirty="0" smtClean="0"/>
          </a:p>
          <a:p>
            <a:pPr eaLnBrk="1" hangingPunct="1">
              <a:lnSpc>
                <a:spcPct val="90000"/>
              </a:lnSpc>
              <a:defRPr/>
            </a:pPr>
            <a:endParaRPr lang="en-US" dirty="0" smtClean="0"/>
          </a:p>
          <a:p>
            <a:pPr eaLnBrk="1" hangingPunct="1">
              <a:lnSpc>
                <a:spcPct val="90000"/>
              </a:lnSpc>
              <a:defRPr/>
            </a:pPr>
            <a:endParaRPr lang="en-US" dirty="0" smtClean="0"/>
          </a:p>
          <a:p>
            <a:pPr eaLnBrk="1" hangingPunct="1">
              <a:lnSpc>
                <a:spcPct val="90000"/>
              </a:lnSpc>
              <a:defRPr/>
            </a:pPr>
            <a:endParaRPr lang="en-US" sz="1800" dirty="0" smtClean="0"/>
          </a:p>
          <a:p>
            <a:pPr eaLnBrk="1" hangingPunct="1">
              <a:lnSpc>
                <a:spcPct val="90000"/>
              </a:lnSpc>
              <a:defRPr/>
            </a:pPr>
            <a:endParaRPr lang="en-US" sz="18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1800" dirty="0" smtClean="0"/>
              <a:t>Select </a:t>
            </a:r>
            <a:r>
              <a:rPr lang="en-US" sz="1800" b="1" dirty="0" smtClean="0"/>
              <a:t>Link to Edit Employee and Position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z="900" b="1" dirty="0" smtClean="0"/>
          </a:p>
          <a:p>
            <a:pPr eaLnBrk="1" hangingPunct="1">
              <a:defRPr/>
            </a:pPr>
            <a:r>
              <a:rPr lang="en-US" sz="1800" dirty="0" smtClean="0"/>
              <a:t>Starting in November, delete the information in the Salary, FTE, and Distribution fields. The cell should be empty; do not enter ‘0’</a:t>
            </a:r>
            <a:r>
              <a:rPr lang="en-US" dirty="0" smtClean="0"/>
              <a:t>.</a:t>
            </a:r>
          </a:p>
          <a:p>
            <a:pPr lvl="1" eaLnBrk="1" hangingPunct="1">
              <a:buNone/>
              <a:defRPr/>
            </a:pPr>
            <a:endParaRPr lang="en-US" sz="900" dirty="0" smtClean="0"/>
          </a:p>
          <a:p>
            <a:pPr eaLnBrk="1" hangingPunct="1">
              <a:defRPr/>
            </a:pPr>
            <a:r>
              <a:rPr lang="en-US" sz="1800" dirty="0" smtClean="0"/>
              <a:t>Click </a:t>
            </a:r>
            <a:r>
              <a:rPr lang="en-US" sz="1800" b="1" dirty="0" smtClean="0"/>
              <a:t>Save</a:t>
            </a:r>
            <a:r>
              <a:rPr lang="en-US" sz="1800" dirty="0" smtClean="0"/>
              <a:t> on the toolbar, or File – Save.</a:t>
            </a:r>
          </a:p>
          <a:p>
            <a:pPr eaLnBrk="1" hangingPunct="1">
              <a:defRPr/>
            </a:pPr>
            <a:endParaRPr lang="en-US" dirty="0" smtClean="0"/>
          </a:p>
          <a:p>
            <a:pPr eaLnBrk="1" hangingPunct="1">
              <a:defRPr/>
            </a:pPr>
            <a:endParaRPr lang="en-US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7921" y="2236264"/>
            <a:ext cx="4351213" cy="2354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156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Employee Cube Exercise 2 - Confirm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14350" y="1266825"/>
            <a:ext cx="8423275" cy="5267325"/>
          </a:xfrm>
        </p:spPr>
        <p:txBody>
          <a:bodyPr/>
          <a:lstStyle/>
          <a:p>
            <a:pPr eaLnBrk="1" hangingPunct="1"/>
            <a:r>
              <a:rPr lang="en-US" dirty="0" smtClean="0"/>
              <a:t>To run the Business rule Run Salary Calculations (BRBE077MT):</a:t>
            </a:r>
          </a:p>
          <a:p>
            <a:pPr marL="742950" lvl="1" indent="-285750" eaLnBrk="1" hangingPunct="1">
              <a:buFontTx/>
              <a:buChar char="•"/>
            </a:pPr>
            <a:r>
              <a:rPr lang="en-US" dirty="0" smtClean="0"/>
              <a:t>Click “Run Salary Calculations BRBE077MT” on the task list</a:t>
            </a:r>
          </a:p>
          <a:p>
            <a:pPr marL="742950" lvl="1" indent="-285750" eaLnBrk="1" hangingPunct="1">
              <a:buFontTx/>
              <a:buChar char="•"/>
            </a:pPr>
            <a:r>
              <a:rPr lang="en-US" dirty="0" smtClean="0"/>
              <a:t>Click </a:t>
            </a:r>
            <a:r>
              <a:rPr lang="en-US" b="1" dirty="0" smtClean="0"/>
              <a:t>Launch</a:t>
            </a:r>
          </a:p>
          <a:p>
            <a:pPr marL="742950" lvl="1" indent="-285750" eaLnBrk="1" hangingPunct="1">
              <a:buFontTx/>
              <a:buChar char="•"/>
            </a:pPr>
            <a:r>
              <a:rPr lang="en-US" dirty="0" smtClean="0"/>
              <a:t>Enter your Tub-Org if not already populated</a:t>
            </a:r>
          </a:p>
          <a:p>
            <a:pPr marL="742950" lvl="1" indent="-285750" eaLnBrk="1" hangingPunct="1">
              <a:buFontTx/>
              <a:buChar char="•"/>
            </a:pPr>
            <a:r>
              <a:rPr lang="en-US" dirty="0" smtClean="0"/>
              <a:t>Click </a:t>
            </a:r>
            <a:r>
              <a:rPr lang="en-US" b="1" dirty="0" smtClean="0"/>
              <a:t>Launch</a:t>
            </a:r>
          </a:p>
          <a:p>
            <a:pPr marL="742950" lvl="1" indent="-285750" eaLnBrk="1" hangingPunct="1">
              <a:buFontTx/>
              <a:buChar char="•"/>
            </a:pPr>
            <a:r>
              <a:rPr lang="en-US" dirty="0" smtClean="0"/>
              <a:t>Look for the message ‘BRBE077MT Calculate Employee Expenses Incl Vaca Rule was successfully run’</a:t>
            </a:r>
          </a:p>
          <a:p>
            <a:pPr marL="742950" lvl="1" indent="-285750" eaLnBrk="1" hangingPunct="1">
              <a:buFontTx/>
              <a:buChar char="•"/>
            </a:pPr>
            <a:endParaRPr lang="en-US" dirty="0" smtClean="0"/>
          </a:p>
          <a:p>
            <a:pPr eaLnBrk="1" hangingPunct="1"/>
            <a:r>
              <a:rPr lang="en-US" sz="1800" dirty="0" smtClean="0"/>
              <a:t>Click the </a:t>
            </a:r>
            <a:r>
              <a:rPr lang="en-US" sz="1800" b="1" dirty="0" smtClean="0"/>
              <a:t>FRBE122 </a:t>
            </a:r>
            <a:r>
              <a:rPr lang="en-US" sz="1800" dirty="0" smtClean="0"/>
              <a:t>Report tab in the upper left corner of the screen </a:t>
            </a:r>
          </a:p>
          <a:p>
            <a:pPr eaLnBrk="1" hangingPunct="1">
              <a:buNone/>
            </a:pPr>
            <a:endParaRPr lang="en-US" sz="1800" dirty="0" smtClean="0"/>
          </a:p>
          <a:p>
            <a:pPr eaLnBrk="1" hangingPunct="1"/>
            <a:r>
              <a:rPr lang="en-US" sz="1800" dirty="0" smtClean="0"/>
              <a:t>Click </a:t>
            </a:r>
            <a:r>
              <a:rPr lang="en-US" sz="1800" b="1" dirty="0" smtClean="0"/>
              <a:t>Refresh</a:t>
            </a:r>
            <a:r>
              <a:rPr lang="en-US" sz="1800" dirty="0" smtClean="0"/>
              <a:t> on the toolbar and verify that your updates appear</a:t>
            </a:r>
          </a:p>
          <a:p>
            <a:pPr eaLnBrk="1" hangingPunct="1"/>
            <a:endParaRPr lang="en-US" sz="1800" dirty="0" smtClean="0"/>
          </a:p>
          <a:p>
            <a:pPr eaLnBrk="1" hangingPunct="1"/>
            <a:r>
              <a:rPr lang="en-US" sz="1800" i="1" dirty="0" smtClean="0"/>
              <a:t>Return to web form to reinstate salary information!</a:t>
            </a:r>
          </a:p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6711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HUBS 101</a:t>
            </a:r>
          </a:p>
        </p:txBody>
      </p:sp>
      <p:sp>
        <p:nvSpPr>
          <p:cNvPr id="2" name="Rectangle 1"/>
          <p:cNvSpPr/>
          <p:nvPr/>
        </p:nvSpPr>
        <p:spPr>
          <a:xfrm>
            <a:off x="2281727" y="3321278"/>
            <a:ext cx="463182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0000"/>
                </a:solidFill>
              </a:rPr>
              <a:t>Components of HUBS</a:t>
            </a:r>
            <a:endParaRPr lang="en-US" sz="2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994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46188" y="0"/>
            <a:ext cx="7696200" cy="1039813"/>
          </a:xfrm>
        </p:spPr>
        <p:txBody>
          <a:bodyPr/>
          <a:lstStyle/>
          <a:p>
            <a:pPr eaLnBrk="1" hangingPunct="1"/>
            <a:r>
              <a:rPr lang="en-US" dirty="0" smtClean="0"/>
              <a:t>Components of HUBS – Task Lists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0243" name="Rectangle 13"/>
          <p:cNvSpPr>
            <a:spLocks noChangeArrowheads="1"/>
          </p:cNvSpPr>
          <p:nvPr/>
        </p:nvSpPr>
        <p:spPr bwMode="auto">
          <a:xfrm>
            <a:off x="717550" y="6248400"/>
            <a:ext cx="8034337" cy="276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1800" dirty="0">
                <a:solidFill>
                  <a:srgbClr val="000000"/>
                </a:solidFill>
              </a:rPr>
              <a:t>Task Lists</a:t>
            </a:r>
            <a:r>
              <a:rPr lang="en-US" sz="1800" b="0" dirty="0">
                <a:solidFill>
                  <a:srgbClr val="000000"/>
                </a:solidFill>
              </a:rPr>
              <a:t> provide a detailed list of the steps for forecasting and budgeting. </a:t>
            </a:r>
          </a:p>
        </p:txBody>
      </p:sp>
      <p:sp>
        <p:nvSpPr>
          <p:cNvPr id="10244" name="Rectangle 19"/>
          <p:cNvSpPr>
            <a:spLocks noChangeArrowheads="1"/>
          </p:cNvSpPr>
          <p:nvPr/>
        </p:nvSpPr>
        <p:spPr bwMode="auto">
          <a:xfrm>
            <a:off x="717550" y="6173788"/>
            <a:ext cx="8148638" cy="2127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20000"/>
              </a:spcBef>
            </a:pPr>
            <a:endParaRPr lang="en-US" sz="1400" dirty="0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568" y="1213706"/>
            <a:ext cx="7439402" cy="48965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46188" y="0"/>
            <a:ext cx="7696200" cy="1039813"/>
          </a:xfrm>
        </p:spPr>
        <p:txBody>
          <a:bodyPr/>
          <a:lstStyle/>
          <a:p>
            <a:pPr eaLnBrk="1" hangingPunct="1"/>
            <a:r>
              <a:rPr lang="en-US" dirty="0" smtClean="0"/>
              <a:t>Components of HUBS - Web Forms</a:t>
            </a:r>
          </a:p>
        </p:txBody>
      </p:sp>
      <p:sp>
        <p:nvSpPr>
          <p:cNvPr id="11267" name="Rectangle 12"/>
          <p:cNvSpPr>
            <a:spLocks noChangeArrowheads="1"/>
          </p:cNvSpPr>
          <p:nvPr/>
        </p:nvSpPr>
        <p:spPr bwMode="auto">
          <a:xfrm>
            <a:off x="717550" y="5822156"/>
            <a:ext cx="8148638" cy="554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1800" dirty="0">
                <a:solidFill>
                  <a:srgbClr val="000000"/>
                </a:solidFill>
              </a:rPr>
              <a:t>Web Forms</a:t>
            </a:r>
            <a:r>
              <a:rPr lang="en-US" sz="1800" b="0" dirty="0">
                <a:solidFill>
                  <a:srgbClr val="000000"/>
                </a:solidFill>
              </a:rPr>
              <a:t> are spreadsheet-like grids with rows and columns for entering employee and non-employee forecast/budget data. </a:t>
            </a:r>
          </a:p>
        </p:txBody>
      </p:sp>
      <p:sp>
        <p:nvSpPr>
          <p:cNvPr id="11268" name="Rectangle 19"/>
          <p:cNvSpPr>
            <a:spLocks noChangeArrowheads="1"/>
          </p:cNvSpPr>
          <p:nvPr/>
        </p:nvSpPr>
        <p:spPr bwMode="auto">
          <a:xfrm>
            <a:off x="717550" y="5992813"/>
            <a:ext cx="8148638" cy="2127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20000"/>
              </a:spcBef>
            </a:pPr>
            <a:endParaRPr lang="en-US" sz="1400" dirty="0">
              <a:solidFill>
                <a:srgbClr val="0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666" y="1195666"/>
            <a:ext cx="7266667" cy="44666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46188" y="0"/>
            <a:ext cx="7696200" cy="1039813"/>
          </a:xfrm>
        </p:spPr>
        <p:txBody>
          <a:bodyPr/>
          <a:lstStyle/>
          <a:p>
            <a:pPr eaLnBrk="1" hangingPunct="1"/>
            <a:r>
              <a:rPr lang="en-US" dirty="0" smtClean="0"/>
              <a:t>Components of HUBS – Business Rules</a:t>
            </a:r>
          </a:p>
        </p:txBody>
      </p:sp>
      <p:sp>
        <p:nvSpPr>
          <p:cNvPr id="12292" name="Rectangle 14"/>
          <p:cNvSpPr>
            <a:spLocks noChangeArrowheads="1"/>
          </p:cNvSpPr>
          <p:nvPr/>
        </p:nvSpPr>
        <p:spPr bwMode="auto">
          <a:xfrm>
            <a:off x="858044" y="4657706"/>
            <a:ext cx="7867650" cy="8239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dirty="0">
                <a:solidFill>
                  <a:srgbClr val="000000"/>
                </a:solidFill>
              </a:rPr>
              <a:t>Business Rules</a:t>
            </a:r>
            <a:r>
              <a:rPr lang="en-US" sz="1800" b="0" dirty="0">
                <a:solidFill>
                  <a:srgbClr val="000000"/>
                </a:solidFill>
              </a:rPr>
              <a:t> calculate data in HUBS. Once you edit data and save the changes in a Web Form, you will need to run a Business Rule in order to view your changes </a:t>
            </a:r>
            <a:r>
              <a:rPr lang="en-US" sz="1800" b="0" dirty="0" smtClean="0">
                <a:solidFill>
                  <a:srgbClr val="000000"/>
                </a:solidFill>
              </a:rPr>
              <a:t>immediately in a </a:t>
            </a:r>
            <a:r>
              <a:rPr lang="en-US" sz="1800" b="0" dirty="0">
                <a:solidFill>
                  <a:srgbClr val="000000"/>
                </a:solidFill>
              </a:rPr>
              <a:t>report.  </a:t>
            </a:r>
            <a:endParaRPr lang="en-US" sz="1800" b="0" dirty="0">
              <a:solidFill>
                <a:srgbClr val="000000"/>
              </a:solidFill>
              <a:ea typeface="Times New Roman" pitchFamily="18" charset="0"/>
              <a:cs typeface="Arial" charset="0"/>
            </a:endParaRPr>
          </a:p>
        </p:txBody>
      </p:sp>
      <p:sp>
        <p:nvSpPr>
          <p:cNvPr id="12293" name="Rectangle 19"/>
          <p:cNvSpPr>
            <a:spLocks noChangeArrowheads="1"/>
          </p:cNvSpPr>
          <p:nvPr/>
        </p:nvSpPr>
        <p:spPr bwMode="auto">
          <a:xfrm>
            <a:off x="717550" y="6173788"/>
            <a:ext cx="8148638" cy="2127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20000"/>
              </a:spcBef>
            </a:pPr>
            <a:endParaRPr lang="en-US" sz="1400" dirty="0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327" y="1367326"/>
            <a:ext cx="8619584" cy="25982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8&quot; unique_id=&quot;10929&quot;&gt;&lt;/object&gt;&lt;object type=&quot;2&quot; unique_id=&quot;10930&quot;&gt;&lt;object type=&quot;3&quot; unique_id=&quot;10931&quot;&gt;&lt;property id=&quot;20148&quot; value=&quot;5&quot;/&gt;&lt;property id=&quot;20300&quot; value=&quot;Slide 1&quot;/&gt;&lt;property id=&quot;20307&quot; value=&quot;429&quot;/&gt;&lt;/object&gt;&lt;object type=&quot;3&quot; unique_id=&quot;10932&quot;&gt;&lt;property id=&quot;20148&quot; value=&quot;5&quot;/&gt;&lt;property id=&quot;20300&quot; value=&quot;Slide 2 - &amp;quot;Course Focus&amp;quot;&quot;/&gt;&lt;property id=&quot;20307&quot; value=&quot;817&quot;/&gt;&lt;/object&gt;&lt;object type=&quot;3&quot; unique_id=&quot;10933&quot;&gt;&lt;property id=&quot;20148&quot; value=&quot;5&quot;/&gt;&lt;property id=&quot;20300&quot; value=&quot;Slide 3&quot;/&gt;&lt;property id=&quot;20307&quot; value=&quot;777&quot;/&gt;&lt;/object&gt;&lt;object type=&quot;3&quot; unique_id=&quot;10934&quot;&gt;&lt;property id=&quot;20148&quot; value=&quot;5&quot;/&gt;&lt;property id=&quot;20300&quot; value=&quot;Slide 4&quot;/&gt;&lt;property id=&quot;20307&quot; value=&quot;664&quot;/&gt;&lt;/object&gt;&lt;object type=&quot;3&quot; unique_id=&quot;10938&quot;&gt;&lt;property id=&quot;20148&quot; value=&quot;5&quot;/&gt;&lt;property id=&quot;20300&quot; value=&quot;Slide 5&quot;/&gt;&lt;property id=&quot;20307&quot; value=&quot;503&quot;/&gt;&lt;/object&gt;&lt;object type=&quot;3&quot; unique_id=&quot;10940&quot;&gt;&lt;property id=&quot;20148&quot; value=&quot;5&quot;/&gt;&lt;property id=&quot;20300&quot; value=&quot;Slide 6&quot;/&gt;&lt;property id=&quot;20307&quot; value=&quot;636&quot;/&gt;&lt;/object&gt;&lt;object type=&quot;3&quot; unique_id=&quot;10942&quot;&gt;&lt;property id=&quot;20148&quot; value=&quot;5&quot;/&gt;&lt;property id=&quot;20300&quot; value=&quot;Slide 7 - &amp;quot;&amp;#x0D;&amp;#x0A;Basic Planners vs. View Users&amp;#x0D;&amp;#x0A;&amp;quot;&quot;/&gt;&lt;property id=&quot;20307&quot; value=&quot;518&quot;/&gt;&lt;/object&gt;&lt;object type=&quot;3&quot; unique_id=&quot;10943&quot;&gt;&lt;property id=&quot;20148&quot; value=&quot;5&quot;/&gt;&lt;property id=&quot;20300&quot; value=&quot;Slide 8 - &amp;quot;Basic Planners&amp;#x0D;&amp;#x0A;&amp;quot;&quot;/&gt;&lt;property id=&quot;20307&quot; value=&quot;642&quot;/&gt;&lt;/object&gt;&lt;object type=&quot;3&quot; unique_id=&quot;10946&quot;&gt;&lt;property id=&quot;20148&quot; value=&quot;5&quot;/&gt;&lt;property id=&quot;20300&quot; value=&quot;Slide 57 - &amp;quot;Planning Processes&amp;quot;&quot;/&gt;&lt;property id=&quot;20307&quot; value=&quot;658&quot;/&gt;&lt;/object&gt;&lt;object type=&quot;3&quot; unique_id=&quot;10949&quot;&gt;&lt;property id=&quot;20148&quot; value=&quot;5&quot;/&gt;&lt;property id=&quot;20300&quot; value=&quot;Slide 9 - &amp;quot;HUBS Column Definitions&amp;quot;&quot;/&gt;&lt;property id=&quot;20307&quot; value=&quot;798&quot;/&gt;&lt;/object&gt;&lt;object type=&quot;3&quot; unique_id=&quot;10950&quot;&gt;&lt;property id=&quot;20148&quot; value=&quot;5&quot;/&gt;&lt;property id=&quot;20300&quot; value=&quot;Slide 27 - &amp;quot;First dollar principle&amp;quot;&quot;/&gt;&lt;property id=&quot;20307&quot; value=&quot;790&quot;/&gt;&lt;/object&gt;&lt;object type=&quot;3&quot; unique_id=&quot;10951&quot;&gt;&lt;property id=&quot;20148&quot; value=&quot;5&quot;/&gt;&lt;property id=&quot;20300&quot; value=&quot;Slide 26 - &amp;quot;Forecast Task List in HUBS&amp;quot;&quot;/&gt;&lt;property id=&quot;20307&quot; value=&quot;774&quot;/&gt;&lt;/object&gt;&lt;object type=&quot;3&quot; unique_id=&quot;10952&quot;&gt;&lt;property id=&quot;20148&quot; value=&quot;5&quot;/&gt;&lt;property id=&quot;20300&quot; value=&quot;Slide 28 - &amp;quot;Budget Task List in HUBS&amp;quot;&quot;/&gt;&lt;property id=&quot;20307&quot; value=&quot;789&quot;/&gt;&lt;/object&gt;&lt;object type=&quot;3&quot; unique_id=&quot;10954&quot;&gt;&lt;property id=&quot;20148&quot; value=&quot;5&quot;/&gt;&lt;property id=&quot;20300&quot; value=&quot;Slide 11 - &amp;quot;Connecting to HUBS&amp;quot;&quot;/&gt;&lt;property id=&quot;20307&quot; value=&quot;750&quot;/&gt;&lt;/object&gt;&lt;object type=&quot;3&quot; unique_id=&quot;10955&quot;&gt;&lt;property id=&quot;20148&quot; value=&quot;5&quot;/&gt;&lt;property id=&quot;20300&quot; value=&quot;Slide 12 - &amp;quot;The Workspace&amp;quot;&quot;/&gt;&lt;property id=&quot;20307&quot; value=&quot;652&quot;/&gt;&lt;/object&gt;&lt;object type=&quot;3&quot; unique_id=&quot;10956&quot;&gt;&lt;property id=&quot;20148&quot; value=&quot;5&quot;/&gt;&lt;property id=&quot;20300&quot; value=&quot;Slide 76 - &amp;quot;Workspace Tips&amp;quot;&quot;/&gt;&lt;property id=&quot;20307&quot; value=&quot;644&quot;/&gt;&lt;/object&gt;&lt;object type=&quot;3&quot; unique_id=&quot;10957&quot;&gt;&lt;property id=&quot;20148&quot; value=&quot;5&quot;/&gt;&lt;property id=&quot;20300&quot; value=&quot;Slide 13 - &amp;quot;Setting Financial Reports Preferences&amp;quot;&quot;/&gt;&lt;property id=&quot;20307&quot; value=&quot;653&quot;/&gt;&lt;/object&gt;&lt;object type=&quot;3&quot; unique_id=&quot;10958&quot;&gt;&lt;property id=&quot;20148&quot; value=&quot;5&quot;/&gt;&lt;property id=&quot;20300&quot; value=&quot;Slide 14 - &amp;quot;Planning Applications&amp;quot;&quot;/&gt;&lt;property id=&quot;20307&quot; value=&quot;752&quot;/&gt;&lt;/object&gt;&lt;object type=&quot;3&quot; unique_id=&quot;10959&quot;&gt;&lt;property id=&quot;20148&quot; value=&quot;5&quot;/&gt;&lt;property id=&quot;20300&quot; value=&quot;Slide 15 - &amp;quot;Planning Applications&amp;quot;&quot;/&gt;&lt;property id=&quot;20307&quot; value=&quot;788&quot;/&gt;&lt;/object&gt;&lt;object type=&quot;3&quot; unique_id=&quot;10960&quot;&gt;&lt;property id=&quot;20148&quot; value=&quot;5&quot;/&gt;&lt;property id=&quot;20300&quot; value=&quot;Slide 16 - &amp;quot;Setting Planning Preferences&amp;quot;&quot;/&gt;&lt;property id=&quot;20307&quot; value=&quot;645&quot;/&gt;&lt;/object&gt;&lt;object type=&quot;3&quot; unique_id=&quot;10961&quot;&gt;&lt;property id=&quot;20148&quot; value=&quot;5&quot;/&gt;&lt;property id=&quot;20300&quot; value=&quot;Slide 18 - &amp;quot;Advanced Mode to Basic Mode&amp;quot;&quot;/&gt;&lt;property id=&quot;20307&quot; value=&quot;659&quot;/&gt;&lt;/object&gt;&lt;object type=&quot;3&quot; unique_id=&quot;10962&quot;&gt;&lt;property id=&quot;20148&quot; value=&quot;5&quot;/&gt;&lt;property id=&quot;20300&quot; value=&quot;Slide 19 - &amp;quot;Basic Mode &amp;quot;&quot;/&gt;&lt;property id=&quot;20307&quot; value=&quot;660&quot;/&gt;&lt;/object&gt;&lt;object type=&quot;3&quot; unique_id=&quot;10963&quot;&gt;&lt;property id=&quot;20148&quot; value=&quot;5&quot;/&gt;&lt;property id=&quot;20300&quot; value=&quot;Slide 20 - &amp;quot;HUBS Components - Task Lists&amp;quot;&quot;/&gt;&lt;property id=&quot;20307&quot; value=&quot;671&quot;/&gt;&lt;/object&gt;&lt;object type=&quot;3&quot; unique_id=&quot;10966&quot;&gt;&lt;property id=&quot;20148&quot; value=&quot;5&quot;/&gt;&lt;property id=&quot;20300&quot; value=&quot;Slide 24 - &amp;quot;Task Types&amp;quot;&quot;/&gt;&lt;property id=&quot;20307&quot; value=&quot;663&quot;/&gt;&lt;/object&gt;&lt;object type=&quot;3&quot; unique_id=&quot;10967&quot;&gt;&lt;property id=&quot;20148&quot; value=&quot;5&quot;/&gt;&lt;property id=&quot;20300&quot; value=&quot;Slide 29 - &amp;quot;CINA Process Exercise&amp;quot;&quot;/&gt;&lt;property id=&quot;20307&quot; value=&quot;718&quot;/&gt;&lt;/object&gt;&lt;object type=&quot;3&quot; unique_id=&quot;10968&quot;&gt;&lt;property id=&quot;20148&quot; value=&quot;5&quot;/&gt;&lt;property id=&quot;20300&quot; value=&quot;Slide 30 - &amp;quot;Financial Reports – Report Access&amp;quot;&quot;/&gt;&lt;property id=&quot;20307&quot; value=&quot;673&quot;/&gt;&lt;/object&gt;&lt;object type=&quot;3&quot; unique_id=&quot;10969&quot;&gt;&lt;property id=&quot;20148&quot; value=&quot;5&quot;/&gt;&lt;property id=&quot;20300&quot; value=&quot;Slide 31 - &amp;quot;Financial Reports – Report Access&amp;quot;&quot;/&gt;&lt;property id=&quot;20307&quot; value=&quot;674&quot;/&gt;&lt;/object&gt;&lt;object type=&quot;3&quot; unique_id=&quot;10970&quot;&gt;&lt;property id=&quot;20148&quot; value=&quot;5&quot;/&gt;&lt;property id=&quot;20300&quot; value=&quot;Slide 32 - &amp;quot;Accessing Reports – Preview User POV&amp;quot;&quot;/&gt;&lt;property id=&quot;20307&quot; value=&quot;675&quot;/&gt;&lt;/object&gt;&lt;object type=&quot;3&quot; unique_id=&quot;10971&quot;&gt;&lt;property id=&quot;20148&quot; value=&quot;5&quot;/&gt;&lt;property id=&quot;20300&quot; value=&quot;Slide 33 - &amp;quot;Accessing Reports – Member Selection&amp;quot;&quot;/&gt;&lt;property id=&quot;20307&quot; value=&quot;676&quot;/&gt;&lt;/object&gt;&lt;object type=&quot;3&quot; unique_id=&quot;10972&quot;&gt;&lt;property id=&quot;20148&quot; value=&quot;5&quot;/&gt;&lt;property id=&quot;20300&quot; value=&quot;Slide 34 - &amp;quot;Accessing Reports – Member Selection&amp;quot;&quot;/&gt;&lt;property id=&quot;20307&quot; value=&quot;775&quot;/&gt;&lt;/object&gt;&lt;object type=&quot;3&quot; unique_id=&quot;10973&quot;&gt;&lt;property id=&quot;20148&quot; value=&quot;5&quot;/&gt;&lt;property id=&quot;20300&quot; value=&quot;Slide 35 - &amp;quot;Accessing Reports&amp;quot;&quot;/&gt;&lt;property id=&quot;20307&quot; value=&quot;677&quot;/&gt;&lt;/object&gt;&lt;object type=&quot;3&quot; unique_id=&quot;10974&quot;&gt;&lt;property id=&quot;20148&quot; value=&quot;5&quot;/&gt;&lt;property id=&quot;20300&quot; value=&quot;Slide 36 - &amp;quot;Viewing Reports – Point of View&amp;quot;&quot;/&gt;&lt;property id=&quot;20307&quot; value=&quot;678&quot;/&gt;&lt;/object&gt;&lt;object type=&quot;3&quot; unique_id=&quot;10975&quot;&gt;&lt;property id=&quot;20148&quot; value=&quot;5&quot;/&gt;&lt;property id=&quot;20300&quot; value=&quot;Slide 37 - &amp;quot;Viewing Reports – Page Drop-down&amp;quot;&quot;/&gt;&lt;property id=&quot;20307&quot; value=&quot;719&quot;/&gt;&lt;/object&gt;&lt;object type=&quot;3&quot; unique_id=&quot;10976&quot;&gt;&lt;property id=&quot;20148&quot; value=&quot;5&quot;/&gt;&lt;property id=&quot;20300&quot; value=&quot;Slide 38 - &amp;quot;Drilling-Down through Report Rows and Columns &amp;quot;&quot;/&gt;&lt;property id=&quot;20307&quot; value=&quot;720&quot;/&gt;&lt;/object&gt;&lt;object type=&quot;3&quot; unique_id=&quot;10977&quot;&gt;&lt;property id=&quot;20148&quot; value=&quot;5&quot;/&gt;&lt;property id=&quot;20300&quot; value=&quot;Slide 39 - &amp;quot;Printing and Saving Reports&amp;quot;&quot;/&gt;&lt;property id=&quot;20307&quot; value=&quot;681&quot;/&gt;&lt;/object&gt;&lt;object type=&quot;3&quot; unique_id=&quot;10978&quot;&gt;&lt;property id=&quot;20148&quot; value=&quot;5&quot;/&gt;&lt;property id=&quot;20300&quot; value=&quot;Slide 40 - &amp;quot;Exporting Reports to Excel &amp;quot;&quot;/&gt;&lt;property id=&quot;20307&quot; value=&quot;759&quot;/&gt;&lt;/object&gt;&lt;object type=&quot;3&quot; unique_id=&quot;10979&quot;&gt;&lt;property id=&quot;20148&quot; value=&quot;5&quot;/&gt;&lt;property id=&quot;20300&quot; value=&quot;Slide 41 - &amp;quot;Closing Reports&amp;quot;&quot;/&gt;&lt;property id=&quot;20307&quot; value=&quot;758&quot;/&gt;&lt;/object&gt;&lt;object type=&quot;3&quot; unique_id=&quot;10981&quot;&gt;&lt;property id=&quot;20148&quot; value=&quot;5&quot;/&gt;&lt;property id=&quot;20300&quot; value=&quot;Slide 42 - &amp;quot;Accessing Webforms in HUBS&amp;quot;&quot;/&gt;&lt;property id=&quot;20307&quot; value=&quot;556&quot;/&gt;&lt;/object&gt;&lt;object type=&quot;3&quot; unique_id=&quot;10982&quot;&gt;&lt;property id=&quot;20148&quot; value=&quot;5&quot;/&gt;&lt;property id=&quot;20300&quot; value=&quot;Slide 25 - &amp;quot;Task List Instructions&amp;quot;&quot;/&gt;&lt;property id=&quot;20307&quot; value=&quot;579&quot;/&gt;&lt;/object&gt;&lt;object type=&quot;3&quot; unique_id=&quot;10983&quot;&gt;&lt;property id=&quot;20148&quot; value=&quot;5&quot;/&gt;&lt;property id=&quot;20300&quot; value=&quot;Slide 43 - &amp;quot;Webform Layout&amp;quot;&quot;/&gt;&lt;property id=&quot;20307&quot; value=&quot;559&quot;/&gt;&lt;/object&gt;&lt;object type=&quot;3&quot; unique_id=&quot;10985&quot;&gt;&lt;property id=&quot;20148&quot; value=&quot;5&quot;/&gt;&lt;property id=&quot;20300&quot; value=&quot;Slide 44 - &amp;quot;Webform Layout&amp;quot;&quot;/&gt;&lt;property id=&quot;20307&quot; value=&quot;684&quot;/&gt;&lt;/object&gt;&lt;object type=&quot;3&quot; unique_id=&quot;10986&quot;&gt;&lt;property id=&quot;20148&quot; value=&quot;5&quot;/&gt;&lt;property id=&quot;20300&quot; value=&quot;Slide 47 - &amp;quot;Entering Data into Cells&amp;quot;&quot;/&gt;&lt;property id=&quot;20307&quot; value=&quot;686&quot;/&gt;&lt;/object&gt;&lt;object type=&quot;3&quot; unique_id=&quot;10987&quot;&gt;&lt;property id=&quot;20148&quot; value=&quot;5&quot;/&gt;&lt;property id=&quot;20300&quot; value=&quot;Slide 46 - &amp;quot;CINA Webform Layout&amp;quot;&quot;/&gt;&lt;property id=&quot;20307&quot; value=&quot;823&quot;/&gt;&lt;/object&gt;&lt;object type=&quot;3&quot; unique_id=&quot;10990&quot;&gt;&lt;property id=&quot;20148&quot; value=&quot;5&quot;/&gt;&lt;property id=&quot;20300&quot; value=&quot;Slide 49 - &amp;quot;Business Rules&amp;quot;&quot;/&gt;&lt;property id=&quot;20307&quot; value=&quot;692&quot;/&gt;&lt;/object&gt;&lt;object type=&quot;3&quot; unique_id=&quot;10991&quot;&gt;&lt;property id=&quot;20148&quot; value=&quot;5&quot;/&gt;&lt;property id=&quot;20300&quot; value=&quot;Slide 50 - &amp;quot;Business Rules&amp;quot;&quot;/&gt;&lt;property id=&quot;20307&quot; value=&quot;693&quot;/&gt;&lt;/object&gt;&lt;object type=&quot;3&quot; unique_id=&quot;10992&quot;&gt;&lt;property id=&quot;20148&quot; value=&quot;5&quot;/&gt;&lt;property id=&quot;20300&quot; value=&quot;Slide 51 - &amp;quot;Business Rules&amp;quot;&quot;/&gt;&lt;property id=&quot;20307&quot; value=&quot;694&quot;/&gt;&lt;/object&gt;&lt;object type=&quot;3&quot; unique_id=&quot;10993&quot;&gt;&lt;property id=&quot;20148&quot; value=&quot;5&quot;/&gt;&lt;property id=&quot;20300&quot; value=&quot;Slide 52 - &amp;quot;Business Rules &amp;quot;&quot;/&gt;&lt;property id=&quot;20307&quot; value=&quot;695&quot;/&gt;&lt;/object&gt;&lt;object type=&quot;3&quot; unique_id=&quot;10994&quot;&gt;&lt;property id=&quot;20148&quot; value=&quot;5&quot;/&gt;&lt;property id=&quot;20300&quot; value=&quot;Slide 53 - &amp;quot;Business Rules&amp;quot;&quot;/&gt;&lt;property id=&quot;20307&quot; value=&quot;696&quot;/&gt;&lt;/object&gt;&lt;object type=&quot;3&quot; unique_id=&quot;10998&quot;&gt;&lt;property id=&quot;20148&quot; value=&quot;5&quot;/&gt;&lt;property id=&quot;20300&quot; value=&quot;Slide 54 - &amp;quot;Launching the Business Rule&amp;quot;&quot;/&gt;&lt;property id=&quot;20307&quot; value=&quot;700&quot;/&gt;&lt;/object&gt;&lt;object type=&quot;3&quot; unique_id=&quot;11000&quot;&gt;&lt;property id=&quot;20148&quot; value=&quot;5&quot;/&gt;&lt;property id=&quot;20300&quot; value=&quot;Slide 55 - &amp;quot;Re-Run Report to Review Changes&amp;quot;&quot;/&gt;&lt;property id=&quot;20307&quot; value=&quot;776&quot;/&gt;&lt;/object&gt;&lt;object type=&quot;3&quot; unique_id=&quot;11001&quot;&gt;&lt;property id=&quot;20148&quot; value=&quot;5&quot;/&gt;&lt;property id=&quot;20300&quot; value=&quot;Slide 56 - &amp;quot;CINA Process Exercise&amp;quot;&quot;/&gt;&lt;property id=&quot;20307&quot; value=&quot;791&quot;/&gt;&lt;/object&gt;&lt;object type=&quot;3&quot; unique_id=&quot;11003&quot;&gt;&lt;property id=&quot;20148&quot; value=&quot;5&quot;/&gt;&lt;property id=&quot;20300&quot; value=&quot;Slide 59 - &amp;quot;HUBS Employee Budgeting Data&amp;quot;&quot;/&gt;&lt;property id=&quot;20307&quot; value=&quot;795&quot;/&gt;&lt;/object&gt;&lt;object type=&quot;3&quot; unique_id=&quot;11004&quot;&gt;&lt;property id=&quot;20148&quot; value=&quot;5&quot;/&gt;&lt;property id=&quot;20300&quot; value=&quot;Slide 60 - &amp;quot;FAS EmplCINA Employee Task List&amp;quot;&quot;/&gt;&lt;property id=&quot;20307&quot; value=&quot;792&quot;/&gt;&lt;/object&gt;&lt;object type=&quot;3&quot; unique_id=&quot;11005&quot;&gt;&lt;property id=&quot;20148&quot; value=&quot;5&quot;/&gt;&lt;property id=&quot;20300&quot; value=&quot;Slide 61 - &amp;quot;Employee Process Exercise 1&amp;quot;&quot;/&gt;&lt;property id=&quot;20307&quot; value=&quot;647&quot;/&gt;&lt;/object&gt;&lt;object type=&quot;3&quot; unique_id=&quot;11006&quot;&gt;&lt;property id=&quot;20148&quot; value=&quot;5&quot;/&gt;&lt;property id=&quot;20300&quot; value=&quot;Slide 62 - &amp;quot;Employee Process Exercise 1&amp;quot;&quot;/&gt;&lt;property id=&quot;20307&quot; value=&quot;780&quot;/&gt;&lt;/object&gt;&lt;object type=&quot;3&quot; unique_id=&quot;11007&quot;&gt;&lt;property id=&quot;20148&quot; value=&quot;5&quot;/&gt;&lt;property id=&quot;20300&quot; value=&quot;Slide 63 - &amp;quot;Employee Process Exercise 1&amp;quot;&quot;/&gt;&lt;property id=&quot;20307&quot; value=&quot;782&quot;/&gt;&lt;/object&gt;&lt;object type=&quot;3&quot; unique_id=&quot;11008&quot;&gt;&lt;property id=&quot;20148&quot; value=&quot;5&quot;/&gt;&lt;property id=&quot;20300&quot; value=&quot;Slide 64 - &amp;quot;Employee Process Exercise 1&amp;quot;&quot;/&gt;&lt;property id=&quot;20307&quot; value=&quot;783&quot;/&gt;&lt;/object&gt;&lt;object type=&quot;3&quot; unique_id=&quot;11009&quot;&gt;&lt;property id=&quot;20148&quot; value=&quot;5&quot;/&gt;&lt;property id=&quot;20300&quot; value=&quot;Slide 65 - &amp;quot;Employee Process Exercise 1&amp;quot;&quot;/&gt;&lt;property id=&quot;20307&quot; value=&quot;797&quot;/&gt;&lt;/object&gt;&lt;object type=&quot;3&quot; unique_id=&quot;11010&quot;&gt;&lt;property id=&quot;20148&quot; value=&quot;5&quot;/&gt;&lt;property id=&quot;20300&quot; value=&quot;Slide 66 - &amp;quot;Employee Process Exercise 1&amp;quot;&quot;/&gt;&lt;property id=&quot;20307&quot; value=&quot;784&quot;/&gt;&lt;/object&gt;&lt;object type=&quot;3&quot; unique_id=&quot;11011&quot;&gt;&lt;property id=&quot;20148&quot; value=&quot;5&quot;/&gt;&lt;property id=&quot;20300&quot; value=&quot;Slide 67 - &amp;quot;Employee Process Exercise 1&amp;quot;&quot;/&gt;&lt;property id=&quot;20307&quot; value=&quot;785&quot;/&gt;&lt;/object&gt;&lt;object type=&quot;3&quot; unique_id=&quot;11012&quot;&gt;&lt;property id=&quot;20148&quot; value=&quot;5&quot;/&gt;&lt;property id=&quot;20300&quot; value=&quot;Slide 69 - &amp;quot;Employee Process Exercise 2&amp;quot;&quot;/&gt;&lt;property id=&quot;20307&quot; value=&quot;779&quot;/&gt;&lt;/object&gt;&lt;object type=&quot;3&quot; unique_id=&quot;11013&quot;&gt;&lt;property id=&quot;20148&quot; value=&quot;5&quot;/&gt;&lt;property id=&quot;20300&quot; value=&quot;Slide 70 - &amp;quot;Employee Process Exercise 2&amp;quot;&quot;/&gt;&lt;property id=&quot;20307&quot; value=&quot;799&quot;/&gt;&lt;/object&gt;&lt;object type=&quot;3&quot; unique_id=&quot;11014&quot;&gt;&lt;property id=&quot;20148&quot; value=&quot;5&quot;/&gt;&lt;property id=&quot;20300&quot; value=&quot;Slide 71 - &amp;quot;Employee Process Exercise 2&amp;quot;&quot;/&gt;&lt;property id=&quot;20307&quot; value=&quot;800&quot;/&gt;&lt;/object&gt;&lt;object type=&quot;3&quot; unique_id=&quot;11015&quot;&gt;&lt;property id=&quot;20148&quot; value=&quot;5&quot;/&gt;&lt;property id=&quot;20300&quot; value=&quot;Slide 72 - &amp;quot;Employee Process Exercise 2&amp;quot;&quot;/&gt;&lt;property id=&quot;20307&quot; value=&quot;803&quot;/&gt;&lt;/object&gt;&lt;object type=&quot;3&quot; unique_id=&quot;11016&quot;&gt;&lt;property id=&quot;20148&quot; value=&quot;5&quot;/&gt;&lt;property id=&quot;20300&quot; value=&quot;Slide 73 - &amp;quot;Employee Process Exercise 2&amp;quot;&quot;/&gt;&lt;property id=&quot;20307&quot; value=&quot;802&quot;/&gt;&lt;/object&gt;&lt;object type=&quot;3&quot; unique_id=&quot;11017&quot;&gt;&lt;property id=&quot;20148&quot; value=&quot;5&quot;/&gt;&lt;property id=&quot;20300&quot; value=&quot;Slide 74 - &amp;quot;Employee Process Exercise 2&amp;quot;&quot;/&gt;&lt;property id=&quot;20307&quot; value=&quot;801&quot;/&gt;&lt;/object&gt;&lt;object type=&quot;3&quot; unique_id=&quot;11024&quot;&gt;&lt;property id=&quot;20148&quot; value=&quot;5&quot;/&gt;&lt;property id=&quot;20300&quot; value=&quot;Slide 77 - &amp;quot;How to Log Off&amp;quot;&quot;/&gt;&lt;property id=&quot;20307&quot; value=&quot;756&quot;/&gt;&lt;/object&gt;&lt;object type=&quot;3&quot; unique_id=&quot;11025&quot;&gt;&lt;property id=&quot;20148&quot; value=&quot;5&quot;/&gt;&lt;property id=&quot;20300&quot; value=&quot;Slide 78 - &amp;quot;Tips, Tricks and Hints&amp;quot;&quot;/&gt;&lt;property id=&quot;20307&quot; value=&quot;711&quot;/&gt;&lt;/object&gt;&lt;object type=&quot;3&quot; unique_id=&quot;11026&quot;&gt;&lt;property id=&quot;20148&quot; value=&quot;5&quot;/&gt;&lt;property id=&quot;20300&quot; value=&quot;Slide 79 - &amp;quot;Tips, Tricks and Hints&amp;quot;&quot;/&gt;&lt;property id=&quot;20307&quot; value=&quot;804&quot;/&gt;&lt;/object&gt;&lt;object type=&quot;3&quot; unique_id=&quot;11027&quot;&gt;&lt;property id=&quot;20148&quot; value=&quot;5&quot;/&gt;&lt;property id=&quot;20300&quot; value=&quot;Slide 80 - &amp;quot;Tips, Tricks and Hints&amp;quot;&quot;/&gt;&lt;property id=&quot;20307&quot; value=&quot;712&quot;/&gt;&lt;/object&gt;&lt;object type=&quot;3&quot; unique_id=&quot;11029&quot;&gt;&lt;property id=&quot;20148&quot; value=&quot;5&quot;/&gt;&lt;property id=&quot;20300&quot; value=&quot;Slide 82 - &amp;quot;Where to Get Help&amp;quot;&quot;/&gt;&lt;property id=&quot;20307&quot; value=&quot;714&quot;/&gt;&lt;/object&gt;&lt;object type=&quot;3&quot; unique_id=&quot;11032&quot;&gt;&lt;property id=&quot;20148&quot; value=&quot;5&quot;/&gt;&lt;property id=&quot;20300&quot; value=&quot;Slide 10 - &amp;quot;Course Focus&amp;quot;&quot;/&gt;&lt;property id=&quot;20307&quot; value=&quot;829&quot;/&gt;&lt;/object&gt;&lt;object type=&quot;3&quot; unique_id=&quot;11033&quot;&gt;&lt;property id=&quot;20148&quot; value=&quot;5&quot;/&gt;&lt;property id=&quot;20300&quot; value=&quot;Slide 17 - &amp;quot;Setting Planning Preferences&amp;quot;&quot;/&gt;&lt;property id=&quot;20307&quot; value=&quot;827&quot;/&gt;&lt;/object&gt;&lt;object type=&quot;3&quot; unique_id=&quot;11034&quot;&gt;&lt;property id=&quot;20148&quot; value=&quot;5&quot;/&gt;&lt;property id=&quot;20300&quot; value=&quot;Slide 21 - &amp;quot;HUBS Components - Reports&amp;quot;&quot;/&gt;&lt;property id=&quot;20307&quot; value=&quot;824&quot;/&gt;&lt;/object&gt;&lt;object type=&quot;3&quot; unique_id=&quot;11035&quot;&gt;&lt;property id=&quot;20148&quot; value=&quot;5&quot;/&gt;&lt;property id=&quot;20300&quot; value=&quot;Slide 22 - &amp;quot;HUBS Components - Webforms&amp;quot;&quot;/&gt;&lt;property id=&quot;20307&quot; value=&quot;826&quot;/&gt;&lt;/object&gt;&lt;object type=&quot;3&quot; unique_id=&quot;11036&quot;&gt;&lt;property id=&quot;20148&quot; value=&quot;5&quot;/&gt;&lt;property id=&quot;20300&quot; value=&quot;Slide 23 - &amp;quot;HUBS Components – Business Rules&amp;quot;&quot;/&gt;&lt;property id=&quot;20307&quot; value=&quot;825&quot;/&gt;&lt;/object&gt;&lt;object type=&quot;3&quot; unique_id=&quot;11037&quot;&gt;&lt;property id=&quot;20148&quot; value=&quot;5&quot;/&gt;&lt;property id=&quot;20300&quot; value=&quot;Slide 45 - &amp;quot;Webform Layout&amp;quot;&quot;/&gt;&lt;property id=&quot;20307&quot; value=&quot;828&quot;/&gt;&lt;/object&gt;&lt;object type=&quot;3&quot; unique_id=&quot;11038&quot;&gt;&lt;property id=&quot;20148&quot; value=&quot;5&quot;/&gt;&lt;property id=&quot;20300&quot; value=&quot;Slide 48 - &amp;quot;Entering Cell Text&amp;quot;&quot;/&gt;&lt;property id=&quot;20307&quot; value=&quot;833&quot;/&gt;&lt;/object&gt;&lt;object type=&quot;3&quot; unique_id=&quot;11039&quot;&gt;&lt;property id=&quot;20148&quot; value=&quot;5&quot;/&gt;&lt;property id=&quot;20300&quot; value=&quot;Slide 58 - &amp;quot;Course Focus&amp;quot;&quot;/&gt;&lt;property id=&quot;20307&quot; value=&quot;830&quot;/&gt;&lt;/object&gt;&lt;object type=&quot;3&quot; unique_id=&quot;11040&quot;&gt;&lt;property id=&quot;20148&quot; value=&quot;5&quot;/&gt;&lt;property id=&quot;20300&quot; value=&quot;Slide 75 - &amp;quot;Course Focus&amp;quot;&quot;/&gt;&lt;property id=&quot;20307&quot; value=&quot;831&quot;/&gt;&lt;/object&gt;&lt;object type=&quot;3&quot; unique_id=&quot;11041&quot;&gt;&lt;property id=&quot;20148&quot; value=&quot;5&quot;/&gt;&lt;property id=&quot;20300&quot; value=&quot;Slide 81 - &amp;quot;Course Focus&amp;quot;&quot;/&gt;&lt;property id=&quot;20307&quot; value=&quot;832&quot;/&gt;&lt;/object&gt;&lt;object type=&quot;3&quot; unique_id=&quot;11042&quot;&gt;&lt;property id=&quot;20148&quot; value=&quot;5&quot;/&gt;&lt;property id=&quot;20300&quot; value=&quot;Slide 68 - &amp;quot;Employee Process Exercise 1&amp;quot;&quot;/&gt;&lt;property id=&quot;20307&quot; value=&quot;834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EBPS_Template">
  <a:themeElements>
    <a:clrScheme name="EBPS_Template 12">
      <a:dk1>
        <a:srgbClr val="000000"/>
      </a:dk1>
      <a:lt1>
        <a:srgbClr val="FFFFFF"/>
      </a:lt1>
      <a:dk2>
        <a:srgbClr val="FFFFFF"/>
      </a:dk2>
      <a:lt2>
        <a:srgbClr val="000000"/>
      </a:lt2>
      <a:accent1>
        <a:srgbClr val="DDDDDD"/>
      </a:accent1>
      <a:accent2>
        <a:srgbClr val="ED8500"/>
      </a:accent2>
      <a:accent3>
        <a:srgbClr val="FFFFFF"/>
      </a:accent3>
      <a:accent4>
        <a:srgbClr val="000000"/>
      </a:accent4>
      <a:accent5>
        <a:srgbClr val="EBEBEB"/>
      </a:accent5>
      <a:accent6>
        <a:srgbClr val="D77800"/>
      </a:accent6>
      <a:hlink>
        <a:srgbClr val="99CCFF"/>
      </a:hlink>
      <a:folHlink>
        <a:srgbClr val="B2B2B2"/>
      </a:folHlink>
    </a:clrScheme>
    <a:fontScheme name="EBPS_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EBPS_Templat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BPS_Templat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_Templat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_Templat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_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_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_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_Template 8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5E8AC5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B6C4DF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BPS_Template 9">
        <a:dk1>
          <a:srgbClr val="000000"/>
        </a:dk1>
        <a:lt1>
          <a:srgbClr val="FFFFFF"/>
        </a:lt1>
        <a:dk2>
          <a:srgbClr val="5F5F5F"/>
        </a:dk2>
        <a:lt2>
          <a:srgbClr val="FFFFFF"/>
        </a:lt2>
        <a:accent1>
          <a:srgbClr val="5E8AC5"/>
        </a:accent1>
        <a:accent2>
          <a:srgbClr val="3333CC"/>
        </a:accent2>
        <a:accent3>
          <a:srgbClr val="B6B6B6"/>
        </a:accent3>
        <a:accent4>
          <a:srgbClr val="DADADA"/>
        </a:accent4>
        <a:accent5>
          <a:srgbClr val="B6C4DF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BPS_Templat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BPS_Templat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_Templat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_Templat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_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_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_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_Template 8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5E8AC5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B6C4DF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BPS_Template 9">
        <a:dk1>
          <a:srgbClr val="000000"/>
        </a:dk1>
        <a:lt1>
          <a:srgbClr val="FFFFFF"/>
        </a:lt1>
        <a:dk2>
          <a:srgbClr val="5F5F5F"/>
        </a:dk2>
        <a:lt2>
          <a:srgbClr val="FFFFFF"/>
        </a:lt2>
        <a:accent1>
          <a:srgbClr val="5E8AC5"/>
        </a:accent1>
        <a:accent2>
          <a:srgbClr val="3333CC"/>
        </a:accent2>
        <a:accent3>
          <a:srgbClr val="B6B6B6"/>
        </a:accent3>
        <a:accent4>
          <a:srgbClr val="DADADA"/>
        </a:accent4>
        <a:accent5>
          <a:srgbClr val="B6C4DF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BPS_Template 10">
        <a:dk1>
          <a:srgbClr val="000000"/>
        </a:dk1>
        <a:lt1>
          <a:srgbClr val="FFFFFF"/>
        </a:lt1>
        <a:dk2>
          <a:srgbClr val="FFFFFF"/>
        </a:dk2>
        <a:lt2>
          <a:srgbClr val="000000"/>
        </a:lt2>
        <a:accent1>
          <a:srgbClr val="567EB9"/>
        </a:accent1>
        <a:accent2>
          <a:srgbClr val="ED8500"/>
        </a:accent2>
        <a:accent3>
          <a:srgbClr val="FFFFFF"/>
        </a:accent3>
        <a:accent4>
          <a:srgbClr val="000000"/>
        </a:accent4>
        <a:accent5>
          <a:srgbClr val="B4C0D9"/>
        </a:accent5>
        <a:accent6>
          <a:srgbClr val="D77800"/>
        </a:accent6>
        <a:hlink>
          <a:srgbClr val="00000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_Template 11">
        <a:dk1>
          <a:srgbClr val="000000"/>
        </a:dk1>
        <a:lt1>
          <a:srgbClr val="FFFFFF"/>
        </a:lt1>
        <a:dk2>
          <a:srgbClr val="FFFFFF"/>
        </a:dk2>
        <a:lt2>
          <a:srgbClr val="000000"/>
        </a:lt2>
        <a:accent1>
          <a:srgbClr val="DDDDDD"/>
        </a:accent1>
        <a:accent2>
          <a:srgbClr val="ED850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D77800"/>
        </a:accent6>
        <a:hlink>
          <a:srgbClr val="00000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BPS_Template 12">
        <a:dk1>
          <a:srgbClr val="000000"/>
        </a:dk1>
        <a:lt1>
          <a:srgbClr val="FFFFFF"/>
        </a:lt1>
        <a:dk2>
          <a:srgbClr val="FFFFFF"/>
        </a:dk2>
        <a:lt2>
          <a:srgbClr val="000000"/>
        </a:lt2>
        <a:accent1>
          <a:srgbClr val="DDDDDD"/>
        </a:accent1>
        <a:accent2>
          <a:srgbClr val="ED850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D77800"/>
        </a:accent6>
        <a:hlink>
          <a:srgbClr val="99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FFFFFF"/>
    </a:dk2>
    <a:lt2>
      <a:srgbClr val="000000"/>
    </a:lt2>
    <a:accent1>
      <a:srgbClr val="567EB9"/>
    </a:accent1>
    <a:accent2>
      <a:srgbClr val="ED8500"/>
    </a:accent2>
    <a:accent3>
      <a:srgbClr val="FFFFFF"/>
    </a:accent3>
    <a:accent4>
      <a:srgbClr val="000000"/>
    </a:accent4>
    <a:accent5>
      <a:srgbClr val="B4C0D9"/>
    </a:accent5>
    <a:accent6>
      <a:srgbClr val="D77800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EBPS_Template</Template>
  <TotalTime>17794</TotalTime>
  <Words>3113</Words>
  <Application>Microsoft Office PowerPoint</Application>
  <PresentationFormat>On-screen Show (4:3)</PresentationFormat>
  <Paragraphs>471</Paragraphs>
  <Slides>54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9" baseType="lpstr">
      <vt:lpstr>Arial</vt:lpstr>
      <vt:lpstr>Helvetica</vt:lpstr>
      <vt:lpstr>Times New Roman</vt:lpstr>
      <vt:lpstr>Wingdings</vt:lpstr>
      <vt:lpstr>EBPS_Template</vt:lpstr>
      <vt:lpstr>PowerPoint Presentation</vt:lpstr>
      <vt:lpstr>PowerPoint Presentation</vt:lpstr>
      <vt:lpstr>PowerPoint Presentation</vt:lpstr>
      <vt:lpstr>PowerPoint Presentation</vt:lpstr>
      <vt:lpstr>Planner Types </vt:lpstr>
      <vt:lpstr>HUBS 101</vt:lpstr>
      <vt:lpstr>Components of HUBS – Task Lists </vt:lpstr>
      <vt:lpstr>Components of HUBS - Web Forms</vt:lpstr>
      <vt:lpstr>Components of HUBS – Business Rules</vt:lpstr>
      <vt:lpstr>Components of HUBS - Reports</vt:lpstr>
      <vt:lpstr>Connecting to HUBS</vt:lpstr>
      <vt:lpstr>HUBS Homepage</vt:lpstr>
      <vt:lpstr>Planning Applications</vt:lpstr>
      <vt:lpstr>HUBS 101</vt:lpstr>
      <vt:lpstr>Setting Financial Reports Preferences</vt:lpstr>
      <vt:lpstr>Planning Applications  </vt:lpstr>
      <vt:lpstr>Setting Planning Preferences</vt:lpstr>
      <vt:lpstr>Setting Planning Preferences</vt:lpstr>
      <vt:lpstr>HUBS 101</vt:lpstr>
      <vt:lpstr>HUBS Employee Budgeting Data</vt:lpstr>
      <vt:lpstr>Employee Cube Information</vt:lpstr>
      <vt:lpstr>Employee Cube Exercise 1</vt:lpstr>
      <vt:lpstr>Employee Cube Exercise 1 – Web form</vt:lpstr>
      <vt:lpstr>Employee Cube Exercise 1 – Web form</vt:lpstr>
      <vt:lpstr>Employee Cube Exercise 1 – Web form</vt:lpstr>
      <vt:lpstr>Employee Cube Exercise 1 – Web form</vt:lpstr>
      <vt:lpstr>Employee Cube Exercise 1 - Web form</vt:lpstr>
      <vt:lpstr>Employee Cube Exercise 1 - Confirm</vt:lpstr>
      <vt:lpstr>HUBS 101</vt:lpstr>
      <vt:lpstr>Accessing a CINA Web Form</vt:lpstr>
      <vt:lpstr>Accessing a CINA Web Form</vt:lpstr>
      <vt:lpstr>CINA Web Form Layout</vt:lpstr>
      <vt:lpstr>Column Definitions</vt:lpstr>
      <vt:lpstr> CINA Exercise 1 - Adding New Object Code </vt:lpstr>
      <vt:lpstr> CINA Exercise 1 - Adding New Object Code </vt:lpstr>
      <vt:lpstr> CINA Exercise 2 - Adding a Comment </vt:lpstr>
      <vt:lpstr>CINA Exercise 2 – Adding a Comment </vt:lpstr>
      <vt:lpstr> CINA Exercises 1 &amp; 2 – Deleting new information </vt:lpstr>
      <vt:lpstr>HUBS 101</vt:lpstr>
      <vt:lpstr>Financial Reports </vt:lpstr>
      <vt:lpstr>Accessing Reports – Member Selection</vt:lpstr>
      <vt:lpstr>Viewing Reports – Point of View</vt:lpstr>
      <vt:lpstr>Printing and Saving Reports</vt:lpstr>
      <vt:lpstr>Exporting Reports to Excel </vt:lpstr>
      <vt:lpstr>Refresh to Review Changes</vt:lpstr>
      <vt:lpstr>HUBS Reminders</vt:lpstr>
      <vt:lpstr>HUBS Reminders</vt:lpstr>
      <vt:lpstr>HUBS Resources</vt:lpstr>
      <vt:lpstr>HUBS 101</vt:lpstr>
      <vt:lpstr>Employee Cube Exercise 2</vt:lpstr>
      <vt:lpstr>Employee Cube Exercise 2 - Report</vt:lpstr>
      <vt:lpstr>Employee Cube Exercise 2 - Web form</vt:lpstr>
      <vt:lpstr>Employee Cube Exercise 2 - Web form</vt:lpstr>
      <vt:lpstr>Employee Cube Exercise 2 - Confirm</vt:lpstr>
    </vt:vector>
  </TitlesOfParts>
  <Company>Harvard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kah044</dc:creator>
  <cp:lastModifiedBy>Nasson, Stephanie</cp:lastModifiedBy>
  <cp:revision>735</cp:revision>
  <cp:lastPrinted>2016-10-14T22:33:41Z</cp:lastPrinted>
  <dcterms:created xsi:type="dcterms:W3CDTF">2008-10-20T13:36:16Z</dcterms:created>
  <dcterms:modified xsi:type="dcterms:W3CDTF">2016-10-19T18:27:41Z</dcterms:modified>
</cp:coreProperties>
</file>