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4" r:id="rId1"/>
  </p:sldMasterIdLst>
  <p:notesMasterIdLst>
    <p:notesMasterId r:id="rId21"/>
  </p:notesMasterIdLst>
  <p:handoutMasterIdLst>
    <p:handoutMasterId r:id="rId22"/>
  </p:handoutMasterIdLst>
  <p:sldIdLst>
    <p:sldId id="429" r:id="rId2"/>
    <p:sldId id="922" r:id="rId3"/>
    <p:sldId id="908" r:id="rId4"/>
    <p:sldId id="901" r:id="rId5"/>
    <p:sldId id="899" r:id="rId6"/>
    <p:sldId id="892" r:id="rId7"/>
    <p:sldId id="893" r:id="rId8"/>
    <p:sldId id="894" r:id="rId9"/>
    <p:sldId id="896" r:id="rId10"/>
    <p:sldId id="880" r:id="rId11"/>
    <p:sldId id="881" r:id="rId12"/>
    <p:sldId id="882" r:id="rId13"/>
    <p:sldId id="916" r:id="rId14"/>
    <p:sldId id="918" r:id="rId15"/>
    <p:sldId id="919" r:id="rId16"/>
    <p:sldId id="910" r:id="rId17"/>
    <p:sldId id="911" r:id="rId18"/>
    <p:sldId id="884" r:id="rId19"/>
    <p:sldId id="921" r:id="rId20"/>
  </p:sldIdLst>
  <p:sldSz cx="9144000" cy="6858000" type="screen4x3"/>
  <p:notesSz cx="6858000" cy="9266238"/>
  <p:custDataLst>
    <p:tags r:id="rId23"/>
  </p:custDataLst>
  <p:defaultTextStyle>
    <a:defPPr>
      <a:defRPr lang="en-US"/>
    </a:defPPr>
    <a:lvl1pPr algn="l" rtl="0" fontAlgn="base">
      <a:spcBef>
        <a:spcPct val="0"/>
      </a:spcBef>
      <a:spcAft>
        <a:spcPct val="0"/>
      </a:spcAft>
      <a:defRPr sz="800" b="1" kern="1200">
        <a:solidFill>
          <a:schemeClr val="tx1"/>
        </a:solidFill>
        <a:latin typeface="Arial" charset="0"/>
        <a:ea typeface="+mn-ea"/>
        <a:cs typeface="Arial" charset="0"/>
      </a:defRPr>
    </a:lvl1pPr>
    <a:lvl2pPr marL="457200" algn="l" rtl="0" fontAlgn="base">
      <a:spcBef>
        <a:spcPct val="0"/>
      </a:spcBef>
      <a:spcAft>
        <a:spcPct val="0"/>
      </a:spcAft>
      <a:defRPr sz="800" b="1" kern="1200">
        <a:solidFill>
          <a:schemeClr val="tx1"/>
        </a:solidFill>
        <a:latin typeface="Arial" charset="0"/>
        <a:ea typeface="+mn-ea"/>
        <a:cs typeface="Arial" charset="0"/>
      </a:defRPr>
    </a:lvl2pPr>
    <a:lvl3pPr marL="914400" algn="l" rtl="0" fontAlgn="base">
      <a:spcBef>
        <a:spcPct val="0"/>
      </a:spcBef>
      <a:spcAft>
        <a:spcPct val="0"/>
      </a:spcAft>
      <a:defRPr sz="800" b="1" kern="1200">
        <a:solidFill>
          <a:schemeClr val="tx1"/>
        </a:solidFill>
        <a:latin typeface="Arial" charset="0"/>
        <a:ea typeface="+mn-ea"/>
        <a:cs typeface="Arial" charset="0"/>
      </a:defRPr>
    </a:lvl3pPr>
    <a:lvl4pPr marL="1371600" algn="l" rtl="0" fontAlgn="base">
      <a:spcBef>
        <a:spcPct val="0"/>
      </a:spcBef>
      <a:spcAft>
        <a:spcPct val="0"/>
      </a:spcAft>
      <a:defRPr sz="800" b="1" kern="1200">
        <a:solidFill>
          <a:schemeClr val="tx1"/>
        </a:solidFill>
        <a:latin typeface="Arial" charset="0"/>
        <a:ea typeface="+mn-ea"/>
        <a:cs typeface="Arial" charset="0"/>
      </a:defRPr>
    </a:lvl4pPr>
    <a:lvl5pPr marL="1828800" algn="l" rtl="0" fontAlgn="base">
      <a:spcBef>
        <a:spcPct val="0"/>
      </a:spcBef>
      <a:spcAft>
        <a:spcPct val="0"/>
      </a:spcAft>
      <a:defRPr sz="800" b="1" kern="1200">
        <a:solidFill>
          <a:schemeClr val="tx1"/>
        </a:solidFill>
        <a:latin typeface="Arial" charset="0"/>
        <a:ea typeface="+mn-ea"/>
        <a:cs typeface="Arial" charset="0"/>
      </a:defRPr>
    </a:lvl5pPr>
    <a:lvl6pPr marL="2286000" algn="l" defTabSz="914400" rtl="0" eaLnBrk="1" latinLnBrk="0" hangingPunct="1">
      <a:defRPr sz="800" b="1" kern="1200">
        <a:solidFill>
          <a:schemeClr val="tx1"/>
        </a:solidFill>
        <a:latin typeface="Arial" charset="0"/>
        <a:ea typeface="+mn-ea"/>
        <a:cs typeface="Arial" charset="0"/>
      </a:defRPr>
    </a:lvl6pPr>
    <a:lvl7pPr marL="2743200" algn="l" defTabSz="914400" rtl="0" eaLnBrk="1" latinLnBrk="0" hangingPunct="1">
      <a:defRPr sz="800" b="1" kern="1200">
        <a:solidFill>
          <a:schemeClr val="tx1"/>
        </a:solidFill>
        <a:latin typeface="Arial" charset="0"/>
        <a:ea typeface="+mn-ea"/>
        <a:cs typeface="Arial" charset="0"/>
      </a:defRPr>
    </a:lvl7pPr>
    <a:lvl8pPr marL="3200400" algn="l" defTabSz="914400" rtl="0" eaLnBrk="1" latinLnBrk="0" hangingPunct="1">
      <a:defRPr sz="800" b="1" kern="1200">
        <a:solidFill>
          <a:schemeClr val="tx1"/>
        </a:solidFill>
        <a:latin typeface="Arial" charset="0"/>
        <a:ea typeface="+mn-ea"/>
        <a:cs typeface="Arial" charset="0"/>
      </a:defRPr>
    </a:lvl8pPr>
    <a:lvl9pPr marL="3657600" algn="l" defTabSz="914400" rtl="0" eaLnBrk="1" latinLnBrk="0" hangingPunct="1">
      <a:defRPr sz="800" b="1"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990033"/>
    <a:srgbClr val="CC3300"/>
    <a:srgbClr val="FF9999"/>
    <a:srgbClr val="FF9933"/>
    <a:srgbClr val="FF7C80"/>
    <a:srgbClr val="FF3300"/>
    <a:srgbClr val="D7DE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88" autoAdjust="0"/>
    <p:restoredTop sz="81371" autoAdjust="0"/>
  </p:normalViewPr>
  <p:slideViewPr>
    <p:cSldViewPr snapToGrid="0">
      <p:cViewPr>
        <p:scale>
          <a:sx n="100" d="100"/>
          <a:sy n="100" d="100"/>
        </p:scale>
        <p:origin x="-588" y="96"/>
      </p:cViewPr>
      <p:guideLst>
        <p:guide orient="horz" pos="1290"/>
        <p:guide pos="2880"/>
      </p:guideLst>
    </p:cSldViewPr>
  </p:slideViewPr>
  <p:outlineViewPr>
    <p:cViewPr>
      <p:scale>
        <a:sx n="33" d="100"/>
        <a:sy n="33" d="100"/>
      </p:scale>
      <p:origin x="48" y="5868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0" d="100"/>
          <a:sy n="80" d="100"/>
        </p:scale>
        <p:origin x="-3222" y="-102"/>
      </p:cViewPr>
      <p:guideLst>
        <p:guide orient="horz" pos="291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63550"/>
          </a:xfrm>
          <a:prstGeom prst="rect">
            <a:avLst/>
          </a:prstGeom>
          <a:noFill/>
          <a:ln w="9525">
            <a:noFill/>
            <a:miter lim="800000"/>
            <a:headEnd/>
            <a:tailEnd/>
          </a:ln>
        </p:spPr>
        <p:txBody>
          <a:bodyPr vert="horz" wrap="square" lIns="91429" tIns="45715" rIns="91429" bIns="45715" numCol="1" anchor="t" anchorCtr="0" compatLnSpc="1">
            <a:prstTxWarp prst="textNoShape">
              <a:avLst/>
            </a:prstTxWarp>
          </a:bodyPr>
          <a:lstStyle>
            <a:lvl1pPr eaLnBrk="1" hangingPunct="1">
              <a:defRPr sz="1300" b="0">
                <a:cs typeface="+mn-cs"/>
              </a:defRPr>
            </a:lvl1pPr>
          </a:lstStyle>
          <a:p>
            <a:pPr>
              <a:defRPr/>
            </a:pPr>
            <a:r>
              <a:rPr lang="en-US"/>
              <a:t>HUBS: Employee Cube Update</a:t>
            </a:r>
          </a:p>
        </p:txBody>
      </p:sp>
      <p:sp>
        <p:nvSpPr>
          <p:cNvPr id="14339" name="Rectangle 3"/>
          <p:cNvSpPr>
            <a:spLocks noGrp="1" noChangeArrowheads="1"/>
          </p:cNvSpPr>
          <p:nvPr>
            <p:ph type="dt" sz="quarter" idx="1"/>
          </p:nvPr>
        </p:nvSpPr>
        <p:spPr bwMode="auto">
          <a:xfrm>
            <a:off x="3886200" y="0"/>
            <a:ext cx="2971800" cy="463550"/>
          </a:xfrm>
          <a:prstGeom prst="rect">
            <a:avLst/>
          </a:prstGeom>
          <a:noFill/>
          <a:ln w="9525">
            <a:noFill/>
            <a:miter lim="800000"/>
            <a:headEnd/>
            <a:tailEnd/>
          </a:ln>
        </p:spPr>
        <p:txBody>
          <a:bodyPr vert="horz" wrap="square" lIns="91429" tIns="45715" rIns="91429" bIns="45715" numCol="1" anchor="t" anchorCtr="0" compatLnSpc="1">
            <a:prstTxWarp prst="textNoShape">
              <a:avLst/>
            </a:prstTxWarp>
          </a:bodyPr>
          <a:lstStyle>
            <a:lvl1pPr algn="r" defTabSz="914561" eaLnBrk="1" hangingPunct="1">
              <a:defRPr sz="1300" b="0">
                <a:cs typeface="+mn-cs"/>
              </a:defRPr>
            </a:lvl1pPr>
          </a:lstStyle>
          <a:p>
            <a:pPr>
              <a:defRPr/>
            </a:pPr>
            <a:endParaRPr lang="en-US"/>
          </a:p>
        </p:txBody>
      </p:sp>
      <p:sp>
        <p:nvSpPr>
          <p:cNvPr id="14340" name="Rectangle 4"/>
          <p:cNvSpPr>
            <a:spLocks noGrp="1" noChangeArrowheads="1"/>
          </p:cNvSpPr>
          <p:nvPr>
            <p:ph type="ftr" sz="quarter" idx="2"/>
          </p:nvPr>
        </p:nvSpPr>
        <p:spPr bwMode="auto">
          <a:xfrm>
            <a:off x="0" y="8802688"/>
            <a:ext cx="2971800" cy="463550"/>
          </a:xfrm>
          <a:prstGeom prst="rect">
            <a:avLst/>
          </a:prstGeom>
          <a:noFill/>
          <a:ln w="9525">
            <a:noFill/>
            <a:miter lim="800000"/>
            <a:headEnd/>
            <a:tailEnd/>
          </a:ln>
        </p:spPr>
        <p:txBody>
          <a:bodyPr vert="horz" wrap="square" lIns="91429" tIns="45715" rIns="91429" bIns="45715" numCol="1" anchor="b" anchorCtr="0" compatLnSpc="1">
            <a:prstTxWarp prst="textNoShape">
              <a:avLst/>
            </a:prstTxWarp>
          </a:bodyPr>
          <a:lstStyle>
            <a:lvl1pPr defTabSz="914561" eaLnBrk="1" hangingPunct="1">
              <a:defRPr sz="1300" b="0">
                <a:cs typeface="+mn-cs"/>
              </a:defRPr>
            </a:lvl1pPr>
          </a:lstStyle>
          <a:p>
            <a:pPr>
              <a:defRPr/>
            </a:pPr>
            <a:endParaRPr lang="en-US"/>
          </a:p>
        </p:txBody>
      </p:sp>
      <p:sp>
        <p:nvSpPr>
          <p:cNvPr id="14341" name="Rectangle 5"/>
          <p:cNvSpPr>
            <a:spLocks noGrp="1" noChangeArrowheads="1"/>
          </p:cNvSpPr>
          <p:nvPr>
            <p:ph type="sldNum" sz="quarter" idx="3"/>
          </p:nvPr>
        </p:nvSpPr>
        <p:spPr bwMode="auto">
          <a:xfrm>
            <a:off x="3886200" y="8802688"/>
            <a:ext cx="2971800" cy="463550"/>
          </a:xfrm>
          <a:prstGeom prst="rect">
            <a:avLst/>
          </a:prstGeom>
          <a:noFill/>
          <a:ln w="9525">
            <a:noFill/>
            <a:miter lim="800000"/>
            <a:headEnd/>
            <a:tailEnd/>
          </a:ln>
        </p:spPr>
        <p:txBody>
          <a:bodyPr vert="horz" wrap="square" lIns="91429" tIns="45715" rIns="91429" bIns="45715" numCol="1" anchor="b" anchorCtr="0" compatLnSpc="1">
            <a:prstTxWarp prst="textNoShape">
              <a:avLst/>
            </a:prstTxWarp>
          </a:bodyPr>
          <a:lstStyle>
            <a:lvl1pPr algn="r" defTabSz="914561" eaLnBrk="1" hangingPunct="1">
              <a:defRPr sz="1300" b="0">
                <a:cs typeface="+mn-cs"/>
              </a:defRPr>
            </a:lvl1pPr>
          </a:lstStyle>
          <a:p>
            <a:pPr>
              <a:defRPr/>
            </a:pPr>
            <a:fld id="{A24E7F3B-91C9-448E-B659-8F4DF2551983}" type="slidenum">
              <a:rPr lang="en-US"/>
              <a:pPr>
                <a:defRPr/>
              </a:pPr>
              <a:t>‹#›</a:t>
            </a:fld>
            <a:endParaRPr lang="en-US" dirty="0"/>
          </a:p>
        </p:txBody>
      </p:sp>
    </p:spTree>
    <p:extLst>
      <p:ext uri="{BB962C8B-B14F-4D97-AF65-F5344CB8AC3E}">
        <p14:creationId xmlns:p14="http://schemas.microsoft.com/office/powerpoint/2010/main" val="4458536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63550"/>
          </a:xfrm>
          <a:prstGeom prst="rect">
            <a:avLst/>
          </a:prstGeom>
          <a:noFill/>
          <a:ln w="9525">
            <a:noFill/>
            <a:miter lim="800000"/>
            <a:headEnd/>
            <a:tailEnd/>
          </a:ln>
        </p:spPr>
        <p:txBody>
          <a:bodyPr vert="horz" wrap="square" lIns="91429" tIns="45715" rIns="91429" bIns="45715" numCol="1" anchor="t" anchorCtr="0" compatLnSpc="1">
            <a:prstTxWarp prst="textNoShape">
              <a:avLst/>
            </a:prstTxWarp>
          </a:bodyPr>
          <a:lstStyle>
            <a:lvl1pPr defTabSz="914561" eaLnBrk="1" hangingPunct="1">
              <a:defRPr sz="1300" b="0">
                <a:cs typeface="+mn-cs"/>
              </a:defRPr>
            </a:lvl1pPr>
          </a:lstStyle>
          <a:p>
            <a:pPr>
              <a:defRPr/>
            </a:pPr>
            <a:r>
              <a:rPr lang="en-US"/>
              <a:t>HUBS: An Introduction</a:t>
            </a:r>
          </a:p>
        </p:txBody>
      </p:sp>
      <p:sp>
        <p:nvSpPr>
          <p:cNvPr id="4099" name="Rectangle 3"/>
          <p:cNvSpPr>
            <a:spLocks noGrp="1" noChangeArrowheads="1"/>
          </p:cNvSpPr>
          <p:nvPr>
            <p:ph type="dt" idx="1"/>
          </p:nvPr>
        </p:nvSpPr>
        <p:spPr bwMode="auto">
          <a:xfrm>
            <a:off x="3886200" y="0"/>
            <a:ext cx="2971800" cy="463550"/>
          </a:xfrm>
          <a:prstGeom prst="rect">
            <a:avLst/>
          </a:prstGeom>
          <a:noFill/>
          <a:ln w="9525">
            <a:noFill/>
            <a:miter lim="800000"/>
            <a:headEnd/>
            <a:tailEnd/>
          </a:ln>
        </p:spPr>
        <p:txBody>
          <a:bodyPr vert="horz" wrap="square" lIns="91429" tIns="45715" rIns="91429" bIns="45715" numCol="1" anchor="t" anchorCtr="0" compatLnSpc="1">
            <a:prstTxWarp prst="textNoShape">
              <a:avLst/>
            </a:prstTxWarp>
          </a:bodyPr>
          <a:lstStyle>
            <a:lvl1pPr algn="r" defTabSz="914561" eaLnBrk="1" hangingPunct="1">
              <a:defRPr sz="1300" b="0">
                <a:cs typeface="+mn-cs"/>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17600" y="695325"/>
            <a:ext cx="4630738" cy="3473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398963"/>
            <a:ext cx="5029200" cy="4171950"/>
          </a:xfrm>
          <a:prstGeom prst="rect">
            <a:avLst/>
          </a:prstGeom>
          <a:noFill/>
          <a:ln w="9525">
            <a:noFill/>
            <a:miter lim="800000"/>
            <a:headEnd/>
            <a:tailEnd/>
          </a:ln>
        </p:spPr>
        <p:txBody>
          <a:bodyPr vert="horz" wrap="square" lIns="91429" tIns="45715" rIns="91429" bIns="4571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802688"/>
            <a:ext cx="2971800" cy="463550"/>
          </a:xfrm>
          <a:prstGeom prst="rect">
            <a:avLst/>
          </a:prstGeom>
          <a:noFill/>
          <a:ln w="9525">
            <a:noFill/>
            <a:miter lim="800000"/>
            <a:headEnd/>
            <a:tailEnd/>
          </a:ln>
        </p:spPr>
        <p:txBody>
          <a:bodyPr vert="horz" wrap="square" lIns="91429" tIns="45715" rIns="91429" bIns="45715" numCol="1" anchor="b" anchorCtr="0" compatLnSpc="1">
            <a:prstTxWarp prst="textNoShape">
              <a:avLst/>
            </a:prstTxWarp>
          </a:bodyPr>
          <a:lstStyle>
            <a:lvl1pPr defTabSz="914561" eaLnBrk="1" hangingPunct="1">
              <a:defRPr sz="1300" b="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86200" y="8802688"/>
            <a:ext cx="2971800" cy="463550"/>
          </a:xfrm>
          <a:prstGeom prst="rect">
            <a:avLst/>
          </a:prstGeom>
          <a:noFill/>
          <a:ln w="9525">
            <a:noFill/>
            <a:miter lim="800000"/>
            <a:headEnd/>
            <a:tailEnd/>
          </a:ln>
        </p:spPr>
        <p:txBody>
          <a:bodyPr vert="horz" wrap="square" lIns="91429" tIns="45715" rIns="91429" bIns="45715" numCol="1" anchor="b" anchorCtr="0" compatLnSpc="1">
            <a:prstTxWarp prst="textNoShape">
              <a:avLst/>
            </a:prstTxWarp>
          </a:bodyPr>
          <a:lstStyle>
            <a:lvl1pPr algn="r" defTabSz="914561" eaLnBrk="1" hangingPunct="1">
              <a:defRPr sz="1300" b="0">
                <a:cs typeface="+mn-cs"/>
              </a:defRPr>
            </a:lvl1pPr>
          </a:lstStyle>
          <a:p>
            <a:pPr>
              <a:defRPr/>
            </a:pPr>
            <a:fld id="{2FF22C62-F63E-4B72-8F2D-021F24D67963}" type="slidenum">
              <a:rPr lang="en-US"/>
              <a:pPr>
                <a:defRPr/>
              </a:pPr>
              <a:t>‹#›</a:t>
            </a:fld>
            <a:endParaRPr lang="en-US" dirty="0"/>
          </a:p>
        </p:txBody>
      </p:sp>
    </p:spTree>
    <p:extLst>
      <p:ext uri="{BB962C8B-B14F-4D97-AF65-F5344CB8AC3E}">
        <p14:creationId xmlns:p14="http://schemas.microsoft.com/office/powerpoint/2010/main" val="3508429923"/>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hdr" sz="quarter"/>
          </p:nvPr>
        </p:nvSpPr>
        <p:spPr>
          <a:noFill/>
        </p:spPr>
        <p:txBody>
          <a:bodyPr/>
          <a:lstStyle/>
          <a:p>
            <a:pPr defTabSz="914400"/>
            <a:r>
              <a:rPr lang="en-US" smtClean="0">
                <a:cs typeface="Arial" charset="0"/>
              </a:rPr>
              <a:t>HUBS: An Introduction</a:t>
            </a:r>
          </a:p>
        </p:txBody>
      </p:sp>
      <p:sp>
        <p:nvSpPr>
          <p:cNvPr id="19458" name="Rectangle 7"/>
          <p:cNvSpPr>
            <a:spLocks noGrp="1" noChangeArrowheads="1"/>
          </p:cNvSpPr>
          <p:nvPr>
            <p:ph type="sldNum" sz="quarter" idx="5"/>
          </p:nvPr>
        </p:nvSpPr>
        <p:spPr>
          <a:noFill/>
        </p:spPr>
        <p:txBody>
          <a:bodyPr/>
          <a:lstStyle/>
          <a:p>
            <a:pPr defTabSz="914400"/>
            <a:fld id="{B0A2DFE6-F539-4972-89EC-D7A6FDA0FB26}" type="slidenum">
              <a:rPr lang="en-US" smtClean="0">
                <a:cs typeface="Arial" charset="0"/>
              </a:rPr>
              <a:pPr defTabSz="914400"/>
              <a:t>1</a:t>
            </a:fld>
            <a:endParaRPr lang="en-US" smtClean="0">
              <a:cs typeface="Arial" charset="0"/>
            </a:endParaRPr>
          </a:p>
        </p:txBody>
      </p:sp>
      <p:sp>
        <p:nvSpPr>
          <p:cNvPr id="19459" name="Rectangle 2"/>
          <p:cNvSpPr>
            <a:spLocks noGrp="1" noRot="1" noChangeAspect="1" noChangeArrowheads="1" noTextEdit="1"/>
          </p:cNvSpPr>
          <p:nvPr>
            <p:ph type="sldImg"/>
          </p:nvPr>
        </p:nvSpPr>
        <p:spPr>
          <a:xfrm>
            <a:off x="1116013" y="693738"/>
            <a:ext cx="4632325" cy="3475037"/>
          </a:xfrm>
          <a:ln/>
        </p:spPr>
      </p:sp>
      <p:sp>
        <p:nvSpPr>
          <p:cNvPr id="19460" name="Rectangle 3"/>
          <p:cNvSpPr>
            <a:spLocks noGrp="1" noChangeArrowheads="1"/>
          </p:cNvSpPr>
          <p:nvPr>
            <p:ph type="body" idx="1"/>
          </p:nvPr>
        </p:nvSpPr>
        <p:spPr>
          <a:xfrm>
            <a:off x="914400" y="4400550"/>
            <a:ext cx="5029200" cy="4171950"/>
          </a:xfrm>
          <a:noFill/>
          <a:ln/>
        </p:spPr>
        <p:txBody>
          <a:bodyPr/>
          <a:lstStyle/>
          <a:p>
            <a:pPr marL="215900" indent="-215900" eaLnBrk="1" hangingPunct="1"/>
            <a:endParaRPr lang="en-US" dirty="0" smtClean="0"/>
          </a:p>
          <a:p>
            <a:pPr marL="215900" indent="-215900" eaLnBrk="1" hangingPunct="1"/>
            <a:endParaRPr lang="en-US" dirty="0" smtClean="0"/>
          </a:p>
          <a:p>
            <a:pPr marL="215900" indent="-215900" eaLnBrk="1" hangingPunct="1">
              <a:buFontTx/>
              <a:buAutoNum type="arabicPeriod"/>
            </a:pPr>
            <a:r>
              <a:rPr lang="en-US" dirty="0" smtClean="0"/>
              <a:t>Welcome participants</a:t>
            </a:r>
          </a:p>
          <a:p>
            <a:pPr marL="215900" indent="-215900" eaLnBrk="1" hangingPunct="1">
              <a:buFontTx/>
              <a:buAutoNum type="arabicPeriod"/>
            </a:pPr>
            <a:r>
              <a:rPr lang="en-US" dirty="0" smtClean="0"/>
              <a:t>Introduce self &amp; SMEs</a:t>
            </a:r>
          </a:p>
          <a:p>
            <a:pPr marL="215900" indent="-215900" eaLnBrk="1" hangingPunct="1">
              <a:buFontTx/>
              <a:buAutoNum type="arabicPeriod"/>
            </a:pPr>
            <a:r>
              <a:rPr lang="en-US" dirty="0" smtClean="0"/>
              <a:t>Class introductions</a:t>
            </a:r>
          </a:p>
          <a:p>
            <a:pPr marL="215900" indent="-215900" eaLnBrk="1" hangingPunct="1">
              <a:buFontTx/>
              <a:buAutoNum type="arabicPeriod"/>
            </a:pPr>
            <a:r>
              <a:rPr lang="en-US" dirty="0" smtClean="0"/>
              <a:t>State purpose of course: to introduce participants to the updates to CINA cube in HUBS (Prior HUBS experience helpful)</a:t>
            </a:r>
          </a:p>
          <a:p>
            <a:pPr marL="215900" indent="-215900" eaLnBrk="1" hangingPunct="1">
              <a:buFontTx/>
              <a:buAutoNum type="arabicPeriod"/>
            </a:pPr>
            <a:r>
              <a:rPr lang="en-US" dirty="0" smtClean="0"/>
              <a:t>State structure &amp; length of class (2 hours) and number of breaks (0) – short class, feel free to break if necessary</a:t>
            </a:r>
          </a:p>
          <a:p>
            <a:pPr marL="215900" indent="-215900" eaLnBrk="1" hangingPunct="1">
              <a:buFontTx/>
              <a:buAutoNum type="arabicPeriod"/>
            </a:pPr>
            <a:r>
              <a:rPr lang="en-US" dirty="0" smtClean="0"/>
              <a:t>State location of restrooms</a:t>
            </a:r>
          </a:p>
          <a:p>
            <a:pPr marL="215900" indent="-215900" eaLnBrk="1" hangingPunct="1">
              <a:buFontTx/>
              <a:buAutoNum type="arabicPeriod"/>
            </a:pPr>
            <a:r>
              <a:rPr lang="en-US" dirty="0" smtClean="0"/>
              <a:t>Send around sheet to take attendance?</a:t>
            </a:r>
          </a:p>
          <a:p>
            <a:pPr marL="215900" indent="-215900" eaLnBrk="1" hangingPunct="1">
              <a:buFontTx/>
              <a:buAutoNum type="arabicPeriod"/>
            </a:pPr>
            <a:r>
              <a:rPr lang="en-US" dirty="0" smtClean="0"/>
              <a:t>Refer to handouts (Slides, </a:t>
            </a:r>
            <a:r>
              <a:rPr lang="en-US" dirty="0" err="1" smtClean="0"/>
              <a:t>Tasklist</a:t>
            </a:r>
            <a:r>
              <a:rPr lang="en-US" dirty="0" smtClean="0"/>
              <a:t>, Scenarios)</a:t>
            </a:r>
          </a:p>
          <a:p>
            <a:pPr marL="215900" indent="-215900" eaLnBrk="1" hangingPunct="1">
              <a:buFontTx/>
              <a:buAutoNum type="arabicPeriod"/>
            </a:pPr>
            <a:r>
              <a:rPr lang="en-US" dirty="0" smtClean="0"/>
              <a:t>Welcome questions, refer to Parking Lot</a:t>
            </a:r>
          </a:p>
          <a:p>
            <a:pPr marL="215900" indent="-215900" eaLnBrk="1" hangingPunct="1">
              <a:buFontTx/>
              <a:buAutoNum type="arabicPeriod"/>
            </a:pP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r>
              <a:rPr lang="en-US" smtClean="0"/>
              <a:t>No new business rules for FY11 forecast</a:t>
            </a:r>
          </a:p>
          <a:p>
            <a:endParaRPr lang="en-US" smtClean="0"/>
          </a:p>
          <a:p>
            <a:r>
              <a:rPr lang="en-US" smtClean="0"/>
              <a:t>Just a reminder of their importance and functions.  </a:t>
            </a:r>
          </a:p>
        </p:txBody>
      </p:sp>
      <p:sp>
        <p:nvSpPr>
          <p:cNvPr id="86020" name="Header Placeholder 3"/>
          <p:cNvSpPr txBox="1">
            <a:spLocks noGrp="1"/>
          </p:cNvSpPr>
          <p:nvPr/>
        </p:nvSpPr>
        <p:spPr bwMode="auto">
          <a:xfrm>
            <a:off x="0" y="0"/>
            <a:ext cx="2971800" cy="463550"/>
          </a:xfrm>
          <a:prstGeom prst="rect">
            <a:avLst/>
          </a:prstGeom>
          <a:noFill/>
          <a:ln w="9525">
            <a:noFill/>
            <a:miter lim="800000"/>
            <a:headEnd/>
            <a:tailEnd/>
          </a:ln>
        </p:spPr>
        <p:txBody>
          <a:bodyPr lIns="91429" tIns="45715" rIns="91429" bIns="45715"/>
          <a:lstStyle/>
          <a:p>
            <a:r>
              <a:rPr lang="en-US" sz="1300" b="0"/>
              <a:t>HUBS: An Introduction</a:t>
            </a:r>
          </a:p>
        </p:txBody>
      </p:sp>
      <p:sp>
        <p:nvSpPr>
          <p:cNvPr id="86021" name="Slide Number Placeholder 4"/>
          <p:cNvSpPr txBox="1">
            <a:spLocks noGrp="1"/>
          </p:cNvSpPr>
          <p:nvPr/>
        </p:nvSpPr>
        <p:spPr bwMode="auto">
          <a:xfrm>
            <a:off x="3886200" y="8802688"/>
            <a:ext cx="2971800" cy="463550"/>
          </a:xfrm>
          <a:prstGeom prst="rect">
            <a:avLst/>
          </a:prstGeom>
          <a:noFill/>
          <a:ln w="9525">
            <a:noFill/>
            <a:miter lim="800000"/>
            <a:headEnd/>
            <a:tailEnd/>
          </a:ln>
        </p:spPr>
        <p:txBody>
          <a:bodyPr lIns="91429" tIns="45715" rIns="91429" bIns="45715" anchor="b"/>
          <a:lstStyle/>
          <a:p>
            <a:pPr algn="r"/>
            <a:fld id="{6EA0D6E2-E197-4E9E-9065-99A7F27D3F6D}" type="slidenum">
              <a:rPr lang="en-US" sz="1300" b="0"/>
              <a:pPr algn="r"/>
              <a:t>16</a:t>
            </a:fld>
            <a:endParaRPr lang="en-US" sz="1300" b="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r>
              <a:rPr lang="en-US" smtClean="0"/>
              <a:t>Reports are available HTML, pdf and can be exported to Excel and Word.</a:t>
            </a:r>
          </a:p>
        </p:txBody>
      </p:sp>
      <p:sp>
        <p:nvSpPr>
          <p:cNvPr id="88068" name="Header Placeholder 3"/>
          <p:cNvSpPr txBox="1">
            <a:spLocks noGrp="1"/>
          </p:cNvSpPr>
          <p:nvPr/>
        </p:nvSpPr>
        <p:spPr bwMode="auto">
          <a:xfrm>
            <a:off x="0" y="0"/>
            <a:ext cx="2971800" cy="463550"/>
          </a:xfrm>
          <a:prstGeom prst="rect">
            <a:avLst/>
          </a:prstGeom>
          <a:noFill/>
          <a:ln w="9525">
            <a:noFill/>
            <a:miter lim="800000"/>
            <a:headEnd/>
            <a:tailEnd/>
          </a:ln>
        </p:spPr>
        <p:txBody>
          <a:bodyPr lIns="91429" tIns="45715" rIns="91429" bIns="45715"/>
          <a:lstStyle/>
          <a:p>
            <a:r>
              <a:rPr lang="en-US" sz="1300" b="0"/>
              <a:t>HUBS: An Introduction</a:t>
            </a:r>
          </a:p>
        </p:txBody>
      </p:sp>
      <p:sp>
        <p:nvSpPr>
          <p:cNvPr id="88069" name="Slide Number Placeholder 4"/>
          <p:cNvSpPr txBox="1">
            <a:spLocks noGrp="1"/>
          </p:cNvSpPr>
          <p:nvPr/>
        </p:nvSpPr>
        <p:spPr bwMode="auto">
          <a:xfrm>
            <a:off x="3886200" y="8802688"/>
            <a:ext cx="2971800" cy="463550"/>
          </a:xfrm>
          <a:prstGeom prst="rect">
            <a:avLst/>
          </a:prstGeom>
          <a:noFill/>
          <a:ln w="9525">
            <a:noFill/>
            <a:miter lim="800000"/>
            <a:headEnd/>
            <a:tailEnd/>
          </a:ln>
        </p:spPr>
        <p:txBody>
          <a:bodyPr lIns="91429" tIns="45715" rIns="91429" bIns="45715" anchor="b"/>
          <a:lstStyle/>
          <a:p>
            <a:pPr algn="r"/>
            <a:fld id="{8E919582-A8DE-420E-A7F5-F07D2FC4D468}" type="slidenum">
              <a:rPr lang="en-US" sz="1300" b="0"/>
              <a:pPr algn="r"/>
              <a:t>17</a:t>
            </a:fld>
            <a:endParaRPr lang="en-US" sz="1300" b="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a:ln/>
        </p:spPr>
      </p:sp>
      <p:sp>
        <p:nvSpPr>
          <p:cNvPr id="110595" name="Notes Placeholder 2"/>
          <p:cNvSpPr>
            <a:spLocks noGrp="1"/>
          </p:cNvSpPr>
          <p:nvPr>
            <p:ph type="body" idx="1"/>
          </p:nvPr>
        </p:nvSpPr>
        <p:spPr>
          <a:noFill/>
          <a:ln/>
        </p:spPr>
        <p:txBody>
          <a:bodyPr/>
          <a:lstStyle/>
          <a:p>
            <a:r>
              <a:rPr lang="en-US" dirty="0" smtClean="0"/>
              <a:t>Eureka for Setting Preferences in IE &amp; HUBS</a:t>
            </a:r>
          </a:p>
        </p:txBody>
      </p:sp>
      <p:sp>
        <p:nvSpPr>
          <p:cNvPr id="110596" name="Header Placeholder 3"/>
          <p:cNvSpPr txBox="1">
            <a:spLocks noGrp="1"/>
          </p:cNvSpPr>
          <p:nvPr/>
        </p:nvSpPr>
        <p:spPr bwMode="auto">
          <a:xfrm>
            <a:off x="0" y="0"/>
            <a:ext cx="2971800" cy="463550"/>
          </a:xfrm>
          <a:prstGeom prst="rect">
            <a:avLst/>
          </a:prstGeom>
          <a:noFill/>
          <a:ln w="9525">
            <a:noFill/>
            <a:miter lim="800000"/>
            <a:headEnd/>
            <a:tailEnd/>
          </a:ln>
        </p:spPr>
        <p:txBody>
          <a:bodyPr lIns="91429" tIns="45715" rIns="91429" bIns="45715"/>
          <a:lstStyle/>
          <a:p>
            <a:r>
              <a:rPr lang="en-US" sz="1300" b="0"/>
              <a:t>HUBS: An Introduction</a:t>
            </a:r>
          </a:p>
        </p:txBody>
      </p:sp>
      <p:sp>
        <p:nvSpPr>
          <p:cNvPr id="110597" name="Slide Number Placeholder 4"/>
          <p:cNvSpPr txBox="1">
            <a:spLocks noGrp="1"/>
          </p:cNvSpPr>
          <p:nvPr/>
        </p:nvSpPr>
        <p:spPr bwMode="auto">
          <a:xfrm>
            <a:off x="3886200" y="8802688"/>
            <a:ext cx="2971800" cy="463550"/>
          </a:xfrm>
          <a:prstGeom prst="rect">
            <a:avLst/>
          </a:prstGeom>
          <a:noFill/>
          <a:ln w="9525">
            <a:noFill/>
            <a:miter lim="800000"/>
            <a:headEnd/>
            <a:tailEnd/>
          </a:ln>
        </p:spPr>
        <p:txBody>
          <a:bodyPr lIns="91429" tIns="45715" rIns="91429" bIns="45715" anchor="b"/>
          <a:lstStyle/>
          <a:p>
            <a:pPr algn="r"/>
            <a:fld id="{36A071B5-CDD8-4106-970D-4D6838CDDB3F}" type="slidenum">
              <a:rPr lang="en-US" sz="1300" b="0"/>
              <a:pPr algn="r"/>
              <a:t>19</a:t>
            </a:fld>
            <a:endParaRPr lang="en-US" sz="1300" b="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a:t>
            </a:r>
            <a:r>
              <a:rPr lang="en-US" baseline="0" dirty="0" smtClean="0"/>
              <a:t> is an overview of the different combinations of scenarios and versions available in HUBS reports.</a:t>
            </a:r>
          </a:p>
          <a:p>
            <a:endParaRPr lang="en-US" baseline="0" dirty="0" smtClean="0"/>
          </a:p>
          <a:p>
            <a:r>
              <a:rPr lang="en-US" baseline="0" dirty="0" smtClean="0"/>
              <a:t>Planners will work in Plan/working and can report in this, Q1, Q2 or Final versions.</a:t>
            </a:r>
          </a:p>
        </p:txBody>
      </p:sp>
      <p:sp>
        <p:nvSpPr>
          <p:cNvPr id="4" name="Header Placeholder 3"/>
          <p:cNvSpPr>
            <a:spLocks noGrp="1"/>
          </p:cNvSpPr>
          <p:nvPr>
            <p:ph type="hdr" sz="quarter" idx="10"/>
          </p:nvPr>
        </p:nvSpPr>
        <p:spPr/>
        <p:txBody>
          <a:bodyPr/>
          <a:lstStyle/>
          <a:p>
            <a:pPr>
              <a:defRPr/>
            </a:pPr>
            <a:r>
              <a:rPr lang="en-US" smtClean="0"/>
              <a:t>HUBS: An Introduction</a:t>
            </a:r>
            <a:endParaRPr lang="en-US"/>
          </a:p>
        </p:txBody>
      </p:sp>
      <p:sp>
        <p:nvSpPr>
          <p:cNvPr id="5" name="Slide Number Placeholder 4"/>
          <p:cNvSpPr>
            <a:spLocks noGrp="1"/>
          </p:cNvSpPr>
          <p:nvPr>
            <p:ph type="sldNum" sz="quarter" idx="11"/>
          </p:nvPr>
        </p:nvSpPr>
        <p:spPr/>
        <p:txBody>
          <a:bodyPr/>
          <a:lstStyle/>
          <a:p>
            <a:pPr>
              <a:defRPr/>
            </a:pPr>
            <a:fld id="{2FF22C62-F63E-4B72-8F2D-021F24D67963}"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grid</a:t>
            </a:r>
            <a:r>
              <a:rPr lang="en-US" baseline="0" dirty="0" smtClean="0"/>
              <a:t> provides a translation of scenarios/versions to reporting options in CREW.</a:t>
            </a:r>
            <a:endParaRPr lang="en-US" dirty="0"/>
          </a:p>
        </p:txBody>
      </p:sp>
      <p:sp>
        <p:nvSpPr>
          <p:cNvPr id="4" name="Header Placeholder 3"/>
          <p:cNvSpPr>
            <a:spLocks noGrp="1"/>
          </p:cNvSpPr>
          <p:nvPr>
            <p:ph type="hdr" sz="quarter" idx="10"/>
          </p:nvPr>
        </p:nvSpPr>
        <p:spPr/>
        <p:txBody>
          <a:bodyPr/>
          <a:lstStyle/>
          <a:p>
            <a:pPr>
              <a:defRPr/>
            </a:pPr>
            <a:r>
              <a:rPr lang="en-US" smtClean="0"/>
              <a:t>HUBS: An Introduction</a:t>
            </a:r>
            <a:endParaRPr lang="en-US"/>
          </a:p>
        </p:txBody>
      </p:sp>
      <p:sp>
        <p:nvSpPr>
          <p:cNvPr id="5" name="Slide Number Placeholder 4"/>
          <p:cNvSpPr>
            <a:spLocks noGrp="1"/>
          </p:cNvSpPr>
          <p:nvPr>
            <p:ph type="sldNum" sz="quarter" idx="11"/>
          </p:nvPr>
        </p:nvSpPr>
        <p:spPr/>
        <p:txBody>
          <a:bodyPr/>
          <a:lstStyle/>
          <a:p>
            <a:pPr>
              <a:defRPr/>
            </a:pPr>
            <a:fld id="{2FF22C62-F63E-4B72-8F2D-021F24D67963}"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noChangeArrowheads="1" noTextEdit="1"/>
          </p:cNvSpPr>
          <p:nvPr>
            <p:ph type="sldImg"/>
          </p:nvPr>
        </p:nvSpPr>
        <p:spPr>
          <a:ln/>
        </p:spPr>
      </p:sp>
      <p:sp>
        <p:nvSpPr>
          <p:cNvPr id="29698" name="Rectangle 3"/>
          <p:cNvSpPr>
            <a:spLocks noGrp="1" noChangeArrowheads="1"/>
          </p:cNvSpPr>
          <p:nvPr>
            <p:ph type="body" idx="1"/>
          </p:nvPr>
        </p:nvSpPr>
        <p:spPr>
          <a:noFill/>
          <a:ln/>
        </p:spPr>
        <p:txBody>
          <a:bodyPr/>
          <a:lstStyle/>
          <a:p>
            <a:r>
              <a:rPr lang="en-US" dirty="0" smtClean="0"/>
              <a:t>As in the past we are budgeting to 33 digits</a:t>
            </a:r>
          </a:p>
          <a:p>
            <a:endParaRPr lang="en-US" dirty="0" smtClean="0"/>
          </a:p>
          <a:p>
            <a:r>
              <a:rPr lang="en-US" dirty="0" smtClean="0"/>
              <a:t>If any additional Current use gift income is anticipated</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Remember</a:t>
            </a:r>
            <a:r>
              <a:rPr lang="en-US" baseline="0" dirty="0" smtClean="0"/>
              <a:t> to budget for the assessment – object codes exempt are:  </a:t>
            </a:r>
            <a:r>
              <a:rPr lang="en-US" sz="1200" kern="1200" dirty="0" smtClean="0">
                <a:solidFill>
                  <a:schemeClr val="tx1"/>
                </a:solidFill>
                <a:latin typeface="Arial" charset="0"/>
                <a:ea typeface="+mn-ea"/>
                <a:cs typeface="+mn-cs"/>
              </a:rPr>
              <a:t>excluding student aid charges in object codes 6140,6410, 6430, 6440, 6441, and object 8922 (where the administrative charge itself will be posted).</a:t>
            </a:r>
          </a:p>
          <a:p>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ChangeArrowheads="1" noTextEdit="1"/>
          </p:cNvSpPr>
          <p:nvPr>
            <p:ph type="sldImg"/>
          </p:nvPr>
        </p:nvSpPr>
        <p:spPr>
          <a:ln/>
        </p:spPr>
      </p:sp>
      <p:sp>
        <p:nvSpPr>
          <p:cNvPr id="31746" name="Rectangle 3"/>
          <p:cNvSpPr>
            <a:spLocks noGrp="1" noChangeArrowheads="1"/>
          </p:cNvSpPr>
          <p:nvPr>
            <p:ph type="body" idx="1"/>
          </p:nvPr>
        </p:nvSpPr>
        <p:spPr>
          <a:noFill/>
          <a:ln/>
        </p:spPr>
        <p:txBody>
          <a:bodyPr/>
          <a:lstStyle/>
          <a:p>
            <a:r>
              <a:rPr lang="en-US" smtClean="0"/>
              <a:t>All of which should be discussed in your financial planning meeting with your Ad Dean &amp; analyst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a:ln/>
        </p:spPr>
      </p:sp>
      <p:sp>
        <p:nvSpPr>
          <p:cNvPr id="64514" name="Notes Placeholder 2"/>
          <p:cNvSpPr>
            <a:spLocks noGrp="1"/>
          </p:cNvSpPr>
          <p:nvPr>
            <p:ph type="body" idx="1"/>
          </p:nvPr>
        </p:nvSpPr>
        <p:spPr>
          <a:noFill/>
          <a:ln/>
        </p:spPr>
        <p:txBody>
          <a:bodyPr/>
          <a:lstStyle/>
          <a:p>
            <a:endParaRPr lang="en-US" smtClean="0"/>
          </a:p>
        </p:txBody>
      </p:sp>
      <p:sp>
        <p:nvSpPr>
          <p:cNvPr id="64515" name="Header Placeholder 3"/>
          <p:cNvSpPr>
            <a:spLocks noGrp="1"/>
          </p:cNvSpPr>
          <p:nvPr>
            <p:ph type="hdr" sz="quarter"/>
          </p:nvPr>
        </p:nvSpPr>
        <p:spPr>
          <a:noFill/>
        </p:spPr>
        <p:txBody>
          <a:bodyPr/>
          <a:lstStyle/>
          <a:p>
            <a:pPr defTabSz="914400"/>
            <a:r>
              <a:rPr lang="en-US" smtClean="0">
                <a:cs typeface="Arial" charset="0"/>
              </a:rPr>
              <a:t>HUBS: An Introduction</a:t>
            </a:r>
          </a:p>
        </p:txBody>
      </p:sp>
      <p:sp>
        <p:nvSpPr>
          <p:cNvPr id="64516" name="Slide Number Placeholder 4"/>
          <p:cNvSpPr>
            <a:spLocks noGrp="1"/>
          </p:cNvSpPr>
          <p:nvPr>
            <p:ph type="sldNum" sz="quarter" idx="5"/>
          </p:nvPr>
        </p:nvSpPr>
        <p:spPr>
          <a:noFill/>
        </p:spPr>
        <p:txBody>
          <a:bodyPr/>
          <a:lstStyle/>
          <a:p>
            <a:pPr defTabSz="914400"/>
            <a:fld id="{B66C3AE8-371D-4E15-8E06-17C2978B4F72}" type="slidenum">
              <a:rPr lang="en-US" smtClean="0">
                <a:cs typeface="Arial" charset="0"/>
              </a:rPr>
              <a:pPr defTabSz="914400"/>
              <a:t>12</a:t>
            </a:fld>
            <a:endParaRPr lang="en-US" smtClean="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p:spPr>
        <p:txBody>
          <a:bodyPr/>
          <a:lstStyle/>
          <a:p>
            <a:r>
              <a:rPr lang="en-US" smtClean="0"/>
              <a:t>All of which should be discussed in your financial planning meeting with your Ad Dean &amp; analyst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a:ln/>
        </p:spPr>
        <p:txBody>
          <a:bodyPr/>
          <a:lstStyle/>
          <a:p>
            <a:r>
              <a:rPr lang="en-US" dirty="0" smtClean="0"/>
              <a:t>Final Step Before Your Budget/Forecast is COMPLETE = </a:t>
            </a:r>
          </a:p>
        </p:txBody>
      </p:sp>
      <p:sp>
        <p:nvSpPr>
          <p:cNvPr id="104452" name="Header Placeholder 3"/>
          <p:cNvSpPr txBox="1">
            <a:spLocks noGrp="1"/>
          </p:cNvSpPr>
          <p:nvPr/>
        </p:nvSpPr>
        <p:spPr bwMode="auto">
          <a:xfrm>
            <a:off x="0" y="0"/>
            <a:ext cx="2971800" cy="463550"/>
          </a:xfrm>
          <a:prstGeom prst="rect">
            <a:avLst/>
          </a:prstGeom>
          <a:noFill/>
          <a:ln w="9525">
            <a:noFill/>
            <a:miter lim="800000"/>
            <a:headEnd/>
            <a:tailEnd/>
          </a:ln>
        </p:spPr>
        <p:txBody>
          <a:bodyPr lIns="91429" tIns="45715" rIns="91429" bIns="45715"/>
          <a:lstStyle/>
          <a:p>
            <a:r>
              <a:rPr lang="en-US" sz="1300" b="0"/>
              <a:t>HUBS: An Introduction</a:t>
            </a:r>
          </a:p>
        </p:txBody>
      </p:sp>
      <p:sp>
        <p:nvSpPr>
          <p:cNvPr id="104453" name="Slide Number Placeholder 4"/>
          <p:cNvSpPr txBox="1">
            <a:spLocks noGrp="1"/>
          </p:cNvSpPr>
          <p:nvPr/>
        </p:nvSpPr>
        <p:spPr bwMode="auto">
          <a:xfrm>
            <a:off x="3886200" y="8802688"/>
            <a:ext cx="2971800" cy="463550"/>
          </a:xfrm>
          <a:prstGeom prst="rect">
            <a:avLst/>
          </a:prstGeom>
          <a:noFill/>
          <a:ln w="9525">
            <a:noFill/>
            <a:miter lim="800000"/>
            <a:headEnd/>
            <a:tailEnd/>
          </a:ln>
        </p:spPr>
        <p:txBody>
          <a:bodyPr lIns="91429" tIns="45715" rIns="91429" bIns="45715" anchor="b"/>
          <a:lstStyle/>
          <a:p>
            <a:pPr algn="r"/>
            <a:fld id="{D6C258AB-DE58-4707-984A-D40DDA0EE9B9}" type="slidenum">
              <a:rPr lang="en-US" sz="1300" b="0"/>
              <a:pPr algn="r"/>
              <a:t>14</a:t>
            </a:fld>
            <a:endParaRPr lang="en-US" sz="1300" b="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ln/>
        </p:spPr>
      </p:sp>
      <p:sp>
        <p:nvSpPr>
          <p:cNvPr id="106499" name="Notes Placeholder 2"/>
          <p:cNvSpPr>
            <a:spLocks noGrp="1"/>
          </p:cNvSpPr>
          <p:nvPr>
            <p:ph type="body" idx="1"/>
          </p:nvPr>
        </p:nvSpPr>
        <p:spPr>
          <a:noFill/>
          <a:ln/>
        </p:spPr>
        <p:txBody>
          <a:bodyPr/>
          <a:lstStyle/>
          <a:p>
            <a:r>
              <a:rPr lang="en-US" smtClean="0"/>
              <a:t>An attachment is included in the e-mail which contains the invalid code combination(s) and the reason(s) for failing the CCID Validation process. Please keep in mind that there is a 65,000 row limit for errors and the output does not include dollar amounts. </a:t>
            </a:r>
          </a:p>
        </p:txBody>
      </p:sp>
      <p:sp>
        <p:nvSpPr>
          <p:cNvPr id="106500" name="Header Placeholder 3"/>
          <p:cNvSpPr txBox="1">
            <a:spLocks noGrp="1"/>
          </p:cNvSpPr>
          <p:nvPr/>
        </p:nvSpPr>
        <p:spPr bwMode="auto">
          <a:xfrm>
            <a:off x="0" y="0"/>
            <a:ext cx="2971800" cy="463550"/>
          </a:xfrm>
          <a:prstGeom prst="rect">
            <a:avLst/>
          </a:prstGeom>
          <a:noFill/>
          <a:ln w="9525">
            <a:noFill/>
            <a:miter lim="800000"/>
            <a:headEnd/>
            <a:tailEnd/>
          </a:ln>
        </p:spPr>
        <p:txBody>
          <a:bodyPr lIns="91429" tIns="45715" rIns="91429" bIns="45715"/>
          <a:lstStyle/>
          <a:p>
            <a:r>
              <a:rPr lang="en-US" sz="1300" b="0"/>
              <a:t>HUBS: An Introduction</a:t>
            </a:r>
          </a:p>
        </p:txBody>
      </p:sp>
      <p:sp>
        <p:nvSpPr>
          <p:cNvPr id="106501" name="Slide Number Placeholder 4"/>
          <p:cNvSpPr txBox="1">
            <a:spLocks noGrp="1"/>
          </p:cNvSpPr>
          <p:nvPr/>
        </p:nvSpPr>
        <p:spPr bwMode="auto">
          <a:xfrm>
            <a:off x="3886200" y="8802688"/>
            <a:ext cx="2971800" cy="463550"/>
          </a:xfrm>
          <a:prstGeom prst="rect">
            <a:avLst/>
          </a:prstGeom>
          <a:noFill/>
          <a:ln w="9525">
            <a:noFill/>
            <a:miter lim="800000"/>
            <a:headEnd/>
            <a:tailEnd/>
          </a:ln>
        </p:spPr>
        <p:txBody>
          <a:bodyPr lIns="91429" tIns="45715" rIns="91429" bIns="45715" anchor="b"/>
          <a:lstStyle/>
          <a:p>
            <a:pPr algn="r"/>
            <a:fld id="{3AE92179-8627-4562-80A6-57F33DF92AE5}" type="slidenum">
              <a:rPr lang="en-US" sz="1300" b="0"/>
              <a:pPr algn="r"/>
              <a:t>15</a:t>
            </a:fld>
            <a:endParaRPr lang="en-US" sz="1300" b="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0"/>
          <p:cNvSpPr>
            <a:spLocks noChangeArrowheads="1"/>
          </p:cNvSpPr>
          <p:nvPr/>
        </p:nvSpPr>
        <p:spPr bwMode="auto">
          <a:xfrm>
            <a:off x="0" y="6307138"/>
            <a:ext cx="9144000" cy="53975"/>
          </a:xfrm>
          <a:prstGeom prst="rect">
            <a:avLst/>
          </a:prstGeom>
          <a:solidFill>
            <a:srgbClr val="800000"/>
          </a:solidFill>
          <a:ln w="9525">
            <a:noFill/>
            <a:miter lim="800000"/>
            <a:headEnd/>
            <a:tailEnd/>
          </a:ln>
          <a:effectLst/>
        </p:spPr>
        <p:txBody>
          <a:bodyPr wrap="none" anchor="ctr"/>
          <a:lstStyle/>
          <a:p>
            <a:pPr algn="ctr" eaLnBrk="0" hangingPunct="0">
              <a:defRPr/>
            </a:pPr>
            <a:endParaRPr lang="fr-FR" sz="2400" b="0" dirty="0">
              <a:latin typeface="Times New Roman" pitchFamily="18" charset="0"/>
              <a:cs typeface="+mn-cs"/>
            </a:endParaRPr>
          </a:p>
        </p:txBody>
      </p:sp>
      <p:sp>
        <p:nvSpPr>
          <p:cNvPr id="5" name="Rectangle 31"/>
          <p:cNvSpPr>
            <a:spLocks noChangeArrowheads="1"/>
          </p:cNvSpPr>
          <p:nvPr/>
        </p:nvSpPr>
        <p:spPr bwMode="auto">
          <a:xfrm>
            <a:off x="0" y="1685925"/>
            <a:ext cx="9144000" cy="2286000"/>
          </a:xfrm>
          <a:prstGeom prst="rect">
            <a:avLst/>
          </a:prstGeom>
          <a:solidFill>
            <a:srgbClr val="800000"/>
          </a:solidFill>
          <a:ln w="9525" algn="ctr">
            <a:noFill/>
            <a:miter lim="800000"/>
            <a:headEnd/>
            <a:tailEnd/>
          </a:ln>
          <a:effectLst/>
        </p:spPr>
        <p:txBody>
          <a:bodyPr wrap="none" anchor="ctr"/>
          <a:lstStyle/>
          <a:p>
            <a:pPr algn="ctr" eaLnBrk="0" hangingPunct="0">
              <a:defRPr/>
            </a:pPr>
            <a:endParaRPr lang="en-US" sz="1000" b="0" dirty="0">
              <a:latin typeface="Helvetica" pitchFamily="34" charset="0"/>
            </a:endParaRPr>
          </a:p>
        </p:txBody>
      </p:sp>
      <p:pic>
        <p:nvPicPr>
          <p:cNvPr id="6" name="Picture 37" descr="Harvard-Seal-Nice"/>
          <p:cNvPicPr>
            <a:picLocks noChangeAspect="1" noChangeArrowheads="1"/>
          </p:cNvPicPr>
          <p:nvPr/>
        </p:nvPicPr>
        <p:blipFill>
          <a:blip r:embed="rId3" cstate="print"/>
          <a:srcRect/>
          <a:stretch>
            <a:fillRect/>
          </a:stretch>
        </p:blipFill>
        <p:spPr bwMode="auto">
          <a:xfrm>
            <a:off x="85725" y="157163"/>
            <a:ext cx="1406525" cy="1311275"/>
          </a:xfrm>
          <a:prstGeom prst="rect">
            <a:avLst/>
          </a:prstGeom>
          <a:solidFill>
            <a:schemeClr val="tx1"/>
          </a:solidFill>
          <a:ln w="9525">
            <a:noFill/>
            <a:miter lim="800000"/>
            <a:headEnd/>
            <a:tailEnd/>
          </a:ln>
        </p:spPr>
      </p:pic>
      <p:sp>
        <p:nvSpPr>
          <p:cNvPr id="22570" name="Rectangle 42"/>
          <p:cNvSpPr>
            <a:spLocks noGrp="1" noChangeArrowheads="1"/>
          </p:cNvSpPr>
          <p:nvPr>
            <p:ph type="ctrTitle" sz="quarter"/>
          </p:nvPr>
        </p:nvSpPr>
        <p:spPr>
          <a:xfrm>
            <a:off x="454025" y="2032000"/>
            <a:ext cx="7772400" cy="1470025"/>
          </a:xfrm>
        </p:spPr>
        <p:txBody>
          <a:bodyPr/>
          <a:lstStyle>
            <a:lvl1pPr>
              <a:lnSpc>
                <a:spcPct val="100000"/>
              </a:lnSpc>
              <a:defRPr sz="2400" b="1">
                <a:solidFill>
                  <a:schemeClr val="bg1"/>
                </a:solidFill>
              </a:defRPr>
            </a:lvl1pPr>
          </a:lstStyle>
          <a:p>
            <a:r>
              <a:rPr lang="en-US"/>
              <a:t>Click to edit Master title style</a:t>
            </a:r>
          </a:p>
        </p:txBody>
      </p:sp>
      <p:sp>
        <p:nvSpPr>
          <p:cNvPr id="22571" name="Rectangle 43"/>
          <p:cNvSpPr>
            <a:spLocks noGrp="1" noChangeArrowheads="1"/>
          </p:cNvSpPr>
          <p:nvPr>
            <p:ph type="subTitle" sz="quarter" idx="1"/>
          </p:nvPr>
        </p:nvSpPr>
        <p:spPr>
          <a:xfrm>
            <a:off x="5419725" y="4310063"/>
            <a:ext cx="2832100" cy="1752600"/>
          </a:xfrm>
        </p:spPr>
        <p:txBody>
          <a:bodyPr/>
          <a:lstStyle>
            <a:lvl1pPr marL="0" indent="0" algn="ctr">
              <a:buFontTx/>
              <a:buNone/>
              <a:defRPr sz="1400"/>
            </a:lvl1pPr>
          </a:lstStyle>
          <a:p>
            <a:r>
              <a:rPr lang="en-US"/>
              <a:t>Click to edit Master subtitle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21500" y="0"/>
            <a:ext cx="2135188"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14350" y="0"/>
            <a:ext cx="625475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360488" y="0"/>
            <a:ext cx="7696200" cy="103981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14350" y="1266825"/>
            <a:ext cx="8423275" cy="23383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 y="3757613"/>
            <a:ext cx="8423275" cy="23383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1360488" y="0"/>
            <a:ext cx="7696200" cy="103981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0" y="1266825"/>
            <a:ext cx="8423275" cy="23383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0" y="3757613"/>
            <a:ext cx="8423275" cy="23383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60488" y="0"/>
            <a:ext cx="7696200" cy="103981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14350" y="1266825"/>
            <a:ext cx="4135438" cy="4829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2188" y="1266825"/>
            <a:ext cx="4135437" cy="4829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0" y="1266825"/>
            <a:ext cx="4135438" cy="4829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2188" y="1266825"/>
            <a:ext cx="4135437" cy="4829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4"/>
          <p:cNvSpPr>
            <a:spLocks noGrp="1" noChangeArrowheads="1"/>
          </p:cNvSpPr>
          <p:nvPr>
            <p:ph type="title"/>
          </p:nvPr>
        </p:nvSpPr>
        <p:spPr bwMode="auto">
          <a:xfrm>
            <a:off x="1360488" y="0"/>
            <a:ext cx="7696200" cy="10398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7891" name="Rectangle 5"/>
          <p:cNvSpPr>
            <a:spLocks noGrp="1" noChangeArrowheads="1"/>
          </p:cNvSpPr>
          <p:nvPr>
            <p:ph type="body" idx="1"/>
          </p:nvPr>
        </p:nvSpPr>
        <p:spPr bwMode="auto">
          <a:xfrm>
            <a:off x="514350" y="1266825"/>
            <a:ext cx="8423275" cy="4829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7" name="Text Box 13"/>
          <p:cNvSpPr txBox="1">
            <a:spLocks noChangeArrowheads="1"/>
          </p:cNvSpPr>
          <p:nvPr/>
        </p:nvSpPr>
        <p:spPr bwMode="auto">
          <a:xfrm>
            <a:off x="4413250" y="6599238"/>
            <a:ext cx="730250" cy="182562"/>
          </a:xfrm>
          <a:prstGeom prst="rect">
            <a:avLst/>
          </a:prstGeom>
          <a:noFill/>
          <a:ln w="9525">
            <a:noFill/>
            <a:miter lim="800000"/>
            <a:headEnd/>
            <a:tailEnd/>
          </a:ln>
          <a:effectLst/>
        </p:spPr>
        <p:txBody>
          <a:bodyPr lIns="0" tIns="0" rIns="0" bIns="0">
            <a:spAutoFit/>
          </a:bodyPr>
          <a:lstStyle/>
          <a:p>
            <a:pPr>
              <a:lnSpc>
                <a:spcPct val="120000"/>
              </a:lnSpc>
              <a:spcBef>
                <a:spcPct val="50000"/>
              </a:spcBef>
              <a:defRPr/>
            </a:pPr>
            <a:r>
              <a:rPr lang="en-US" sz="1000" dirty="0">
                <a:cs typeface="+mn-cs"/>
              </a:rPr>
              <a:t>Page </a:t>
            </a:r>
            <a:fld id="{89DD53D8-7A92-4DC7-882D-CC656C04840A}" type="slidenum">
              <a:rPr lang="en-US" sz="1000">
                <a:cs typeface="+mn-cs"/>
              </a:rPr>
              <a:pPr>
                <a:lnSpc>
                  <a:spcPct val="120000"/>
                </a:lnSpc>
                <a:spcBef>
                  <a:spcPct val="50000"/>
                </a:spcBef>
                <a:defRPr/>
              </a:pPr>
              <a:t>‹#›</a:t>
            </a:fld>
            <a:endParaRPr lang="en-US" sz="1000" dirty="0">
              <a:cs typeface="+mn-cs"/>
            </a:endParaRPr>
          </a:p>
        </p:txBody>
      </p:sp>
      <p:sp>
        <p:nvSpPr>
          <p:cNvPr id="21532" name="Rectangle 28"/>
          <p:cNvSpPr>
            <a:spLocks noChangeArrowheads="1"/>
          </p:cNvSpPr>
          <p:nvPr/>
        </p:nvSpPr>
        <p:spPr bwMode="auto">
          <a:xfrm>
            <a:off x="38100" y="1101725"/>
            <a:ext cx="9113838" cy="73025"/>
          </a:xfrm>
          <a:prstGeom prst="rect">
            <a:avLst/>
          </a:prstGeom>
          <a:solidFill>
            <a:srgbClr val="333333"/>
          </a:solidFill>
          <a:ln w="9525">
            <a:noFill/>
            <a:miter lim="800000"/>
            <a:headEnd/>
            <a:tailEnd/>
          </a:ln>
          <a:effectLst/>
        </p:spPr>
        <p:txBody>
          <a:bodyPr wrap="none" anchor="ctr"/>
          <a:lstStyle/>
          <a:p>
            <a:pPr algn="ctr" eaLnBrk="0" hangingPunct="0">
              <a:defRPr/>
            </a:pPr>
            <a:endParaRPr lang="fr-FR" sz="2400" b="0" dirty="0">
              <a:latin typeface="Times New Roman" pitchFamily="18" charset="0"/>
              <a:cs typeface="+mn-cs"/>
            </a:endParaRPr>
          </a:p>
        </p:txBody>
      </p:sp>
      <p:pic>
        <p:nvPicPr>
          <p:cNvPr id="37894" name="Picture 29" descr="Harvard-Seal-Nice"/>
          <p:cNvPicPr>
            <a:picLocks noChangeAspect="1" noChangeArrowheads="1"/>
          </p:cNvPicPr>
          <p:nvPr/>
        </p:nvPicPr>
        <p:blipFill>
          <a:blip r:embed="rId16" cstate="print"/>
          <a:srcRect/>
          <a:stretch>
            <a:fillRect/>
          </a:stretch>
        </p:blipFill>
        <p:spPr bwMode="auto">
          <a:xfrm>
            <a:off x="9525" y="0"/>
            <a:ext cx="1109663" cy="1033463"/>
          </a:xfrm>
          <a:prstGeom prst="rect">
            <a:avLst/>
          </a:prstGeom>
          <a:solidFill>
            <a:schemeClr val="tx1"/>
          </a:solidFill>
          <a:ln w="9525">
            <a:noFill/>
            <a:miter lim="800000"/>
            <a:headEnd/>
            <a:tailEnd/>
          </a:ln>
        </p:spPr>
      </p:pic>
      <p:grpSp>
        <p:nvGrpSpPr>
          <p:cNvPr id="37895" name="Group 36"/>
          <p:cNvGrpSpPr>
            <a:grpSpLocks/>
          </p:cNvGrpSpPr>
          <p:nvPr/>
        </p:nvGrpSpPr>
        <p:grpSpPr bwMode="auto">
          <a:xfrm>
            <a:off x="0" y="1106488"/>
            <a:ext cx="381000" cy="5751512"/>
            <a:chOff x="0" y="697"/>
            <a:chExt cx="240" cy="3623"/>
          </a:xfrm>
        </p:grpSpPr>
        <p:sp>
          <p:nvSpPr>
            <p:cNvPr id="21537" name="Rectangle 33"/>
            <p:cNvSpPr>
              <a:spLocks noChangeArrowheads="1"/>
            </p:cNvSpPr>
            <p:nvPr userDrawn="1"/>
          </p:nvSpPr>
          <p:spPr bwMode="auto">
            <a:xfrm>
              <a:off x="0" y="2448"/>
              <a:ext cx="240" cy="1872"/>
            </a:xfrm>
            <a:prstGeom prst="rect">
              <a:avLst/>
            </a:prstGeom>
            <a:solidFill>
              <a:srgbClr val="800000"/>
            </a:solidFill>
            <a:ln w="9525">
              <a:noFill/>
              <a:miter lim="800000"/>
              <a:headEnd/>
              <a:tailEnd/>
            </a:ln>
            <a:effectLst/>
          </p:spPr>
          <p:txBody>
            <a:bodyPr wrap="none" anchor="ctr"/>
            <a:lstStyle/>
            <a:p>
              <a:pPr eaLnBrk="0" hangingPunct="0">
                <a:defRPr/>
              </a:pPr>
              <a:endParaRPr lang="en-US" dirty="0">
                <a:cs typeface="+mn-cs"/>
              </a:endParaRPr>
            </a:p>
          </p:txBody>
        </p:sp>
        <p:sp>
          <p:nvSpPr>
            <p:cNvPr id="21539" name="Rectangle 35"/>
            <p:cNvSpPr>
              <a:spLocks noChangeArrowheads="1"/>
            </p:cNvSpPr>
            <p:nvPr userDrawn="1"/>
          </p:nvSpPr>
          <p:spPr bwMode="auto">
            <a:xfrm>
              <a:off x="0" y="697"/>
              <a:ext cx="240" cy="1751"/>
            </a:xfrm>
            <a:prstGeom prst="rect">
              <a:avLst/>
            </a:prstGeom>
            <a:solidFill>
              <a:srgbClr val="800000"/>
            </a:solidFill>
            <a:ln w="9525">
              <a:noFill/>
              <a:miter lim="800000"/>
              <a:headEnd/>
              <a:tailEnd/>
            </a:ln>
            <a:effectLst/>
          </p:spPr>
          <p:txBody>
            <a:bodyPr wrap="none" anchor="ctr"/>
            <a:lstStyle/>
            <a:p>
              <a:pPr eaLnBrk="0" hangingPunct="0">
                <a:defRPr/>
              </a:pPr>
              <a:endParaRPr lang="en-US" dirty="0">
                <a:cs typeface="+mn-cs"/>
              </a:endParaRPr>
            </a:p>
          </p:txBody>
        </p:sp>
      </p:grpSp>
    </p:spTree>
  </p:cSld>
  <p:clrMap bg1="lt1" tx1="dk1" bg2="lt2" tx2="dk2" accent1="accent1" accent2="accent2" accent3="accent3" accent4="accent4" accent5="accent5" accent6="accent6" hlink="hlink" folHlink="folHlink"/>
  <p:sldLayoutIdLst>
    <p:sldLayoutId id="2147483669"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 id="2147483668" r:id="rId14"/>
  </p:sldLayoutIdLst>
  <p:txStyles>
    <p:titleStyle>
      <a:lvl1pPr algn="l" rtl="0" eaLnBrk="0" fontAlgn="base" hangingPunct="0">
        <a:lnSpc>
          <a:spcPts val="2800"/>
        </a:lnSpc>
        <a:spcBef>
          <a:spcPct val="0"/>
        </a:spcBef>
        <a:spcAft>
          <a:spcPct val="0"/>
        </a:spcAft>
        <a:defRPr sz="2600">
          <a:solidFill>
            <a:schemeClr val="tx1"/>
          </a:solidFill>
          <a:latin typeface="+mj-lt"/>
          <a:ea typeface="+mj-ea"/>
          <a:cs typeface="+mj-cs"/>
        </a:defRPr>
      </a:lvl1pPr>
      <a:lvl2pPr algn="l" rtl="0" eaLnBrk="0" fontAlgn="base" hangingPunct="0">
        <a:lnSpc>
          <a:spcPts val="2800"/>
        </a:lnSpc>
        <a:spcBef>
          <a:spcPct val="0"/>
        </a:spcBef>
        <a:spcAft>
          <a:spcPct val="0"/>
        </a:spcAft>
        <a:defRPr sz="2600">
          <a:solidFill>
            <a:schemeClr val="tx1"/>
          </a:solidFill>
          <a:latin typeface="Arial" charset="0"/>
        </a:defRPr>
      </a:lvl2pPr>
      <a:lvl3pPr algn="l" rtl="0" eaLnBrk="0" fontAlgn="base" hangingPunct="0">
        <a:lnSpc>
          <a:spcPts val="2800"/>
        </a:lnSpc>
        <a:spcBef>
          <a:spcPct val="0"/>
        </a:spcBef>
        <a:spcAft>
          <a:spcPct val="0"/>
        </a:spcAft>
        <a:defRPr sz="2600">
          <a:solidFill>
            <a:schemeClr val="tx1"/>
          </a:solidFill>
          <a:latin typeface="Arial" charset="0"/>
        </a:defRPr>
      </a:lvl3pPr>
      <a:lvl4pPr algn="l" rtl="0" eaLnBrk="0" fontAlgn="base" hangingPunct="0">
        <a:lnSpc>
          <a:spcPts val="2800"/>
        </a:lnSpc>
        <a:spcBef>
          <a:spcPct val="0"/>
        </a:spcBef>
        <a:spcAft>
          <a:spcPct val="0"/>
        </a:spcAft>
        <a:defRPr sz="2600">
          <a:solidFill>
            <a:schemeClr val="tx1"/>
          </a:solidFill>
          <a:latin typeface="Arial" charset="0"/>
        </a:defRPr>
      </a:lvl4pPr>
      <a:lvl5pPr algn="l" rtl="0" eaLnBrk="0" fontAlgn="base" hangingPunct="0">
        <a:lnSpc>
          <a:spcPts val="2800"/>
        </a:lnSpc>
        <a:spcBef>
          <a:spcPct val="0"/>
        </a:spcBef>
        <a:spcAft>
          <a:spcPct val="0"/>
        </a:spcAft>
        <a:defRPr sz="2600">
          <a:solidFill>
            <a:schemeClr val="tx1"/>
          </a:solidFill>
          <a:latin typeface="Arial" charset="0"/>
        </a:defRPr>
      </a:lvl5pPr>
      <a:lvl6pPr marL="457200" algn="l" rtl="0" fontAlgn="base">
        <a:lnSpc>
          <a:spcPts val="2800"/>
        </a:lnSpc>
        <a:spcBef>
          <a:spcPct val="0"/>
        </a:spcBef>
        <a:spcAft>
          <a:spcPct val="0"/>
        </a:spcAft>
        <a:defRPr sz="2600">
          <a:solidFill>
            <a:schemeClr val="tx1"/>
          </a:solidFill>
          <a:latin typeface="Arial" charset="0"/>
        </a:defRPr>
      </a:lvl6pPr>
      <a:lvl7pPr marL="914400" algn="l" rtl="0" fontAlgn="base">
        <a:lnSpc>
          <a:spcPts val="2800"/>
        </a:lnSpc>
        <a:spcBef>
          <a:spcPct val="0"/>
        </a:spcBef>
        <a:spcAft>
          <a:spcPct val="0"/>
        </a:spcAft>
        <a:defRPr sz="2600">
          <a:solidFill>
            <a:schemeClr val="tx1"/>
          </a:solidFill>
          <a:latin typeface="Arial" charset="0"/>
        </a:defRPr>
      </a:lvl7pPr>
      <a:lvl8pPr marL="1371600" algn="l" rtl="0" fontAlgn="base">
        <a:lnSpc>
          <a:spcPts val="2800"/>
        </a:lnSpc>
        <a:spcBef>
          <a:spcPct val="0"/>
        </a:spcBef>
        <a:spcAft>
          <a:spcPct val="0"/>
        </a:spcAft>
        <a:defRPr sz="2600">
          <a:solidFill>
            <a:schemeClr val="tx1"/>
          </a:solidFill>
          <a:latin typeface="Arial" charset="0"/>
        </a:defRPr>
      </a:lvl8pPr>
      <a:lvl9pPr marL="1828800" algn="l" rtl="0" fontAlgn="base">
        <a:lnSpc>
          <a:spcPts val="2800"/>
        </a:lnSpc>
        <a:spcBef>
          <a:spcPct val="0"/>
        </a:spcBef>
        <a:spcAft>
          <a:spcPct val="0"/>
        </a:spcAft>
        <a:defRPr sz="2600">
          <a:solidFill>
            <a:schemeClr val="tx1"/>
          </a:solidFill>
          <a:latin typeface="Arial" charset="0"/>
        </a:defRPr>
      </a:lvl9pPr>
    </p:titleStyle>
    <p:bodyStyle>
      <a:lvl1pPr marL="234950" indent="-234950" algn="l" rtl="0" eaLnBrk="0" fontAlgn="base" hangingPunct="0">
        <a:spcBef>
          <a:spcPct val="20000"/>
        </a:spcBef>
        <a:spcAft>
          <a:spcPct val="0"/>
        </a:spcAft>
        <a:buChar char="•"/>
        <a:defRPr sz="2000">
          <a:solidFill>
            <a:schemeClr val="bg2"/>
          </a:solidFill>
          <a:latin typeface="+mn-lt"/>
          <a:ea typeface="+mn-ea"/>
          <a:cs typeface="+mn-cs"/>
        </a:defRPr>
      </a:lvl1pPr>
      <a:lvl2pPr marL="576263" indent="-227013" algn="l" rtl="0" eaLnBrk="0" fontAlgn="base" hangingPunct="0">
        <a:spcBef>
          <a:spcPct val="20000"/>
        </a:spcBef>
        <a:spcAft>
          <a:spcPct val="0"/>
        </a:spcAft>
        <a:buClr>
          <a:schemeClr val="tx1"/>
        </a:buClr>
        <a:buFont typeface="Wingdings" pitchFamily="2" charset="2"/>
        <a:buChar char="§"/>
        <a:defRPr>
          <a:solidFill>
            <a:schemeClr val="bg2"/>
          </a:solidFill>
          <a:latin typeface="+mn-lt"/>
        </a:defRPr>
      </a:lvl2pPr>
      <a:lvl3pPr marL="866775" indent="-176213" algn="l" rtl="0" eaLnBrk="0" fontAlgn="base" hangingPunct="0">
        <a:spcBef>
          <a:spcPct val="20000"/>
        </a:spcBef>
        <a:spcAft>
          <a:spcPct val="0"/>
        </a:spcAft>
        <a:buChar char="•"/>
        <a:defRPr>
          <a:solidFill>
            <a:schemeClr val="bg2"/>
          </a:solidFill>
          <a:latin typeface="+mn-lt"/>
        </a:defRPr>
      </a:lvl3pPr>
      <a:lvl4pPr marL="1196975" indent="-163513" algn="l" rtl="0" eaLnBrk="0" fontAlgn="base" hangingPunct="0">
        <a:spcBef>
          <a:spcPct val="20000"/>
        </a:spcBef>
        <a:spcAft>
          <a:spcPct val="0"/>
        </a:spcAft>
        <a:buClr>
          <a:schemeClr val="tx1"/>
        </a:buClr>
        <a:buFont typeface="Wingdings" pitchFamily="2" charset="2"/>
        <a:buChar char="§"/>
        <a:defRPr>
          <a:solidFill>
            <a:schemeClr val="bg2"/>
          </a:solidFill>
          <a:latin typeface="+mn-lt"/>
        </a:defRPr>
      </a:lvl4pPr>
      <a:lvl5pPr marL="1604963" indent="-176213" algn="l" rtl="0" eaLnBrk="0" fontAlgn="base" hangingPunct="0">
        <a:spcBef>
          <a:spcPct val="20000"/>
        </a:spcBef>
        <a:spcAft>
          <a:spcPct val="0"/>
        </a:spcAft>
        <a:buChar char="•"/>
        <a:defRPr>
          <a:solidFill>
            <a:schemeClr val="bg2"/>
          </a:solidFill>
          <a:latin typeface="+mn-lt"/>
        </a:defRPr>
      </a:lvl5pPr>
      <a:lvl6pPr marL="2062163" indent="-176213" algn="l" rtl="0" fontAlgn="base">
        <a:spcBef>
          <a:spcPct val="20000"/>
        </a:spcBef>
        <a:spcAft>
          <a:spcPct val="0"/>
        </a:spcAft>
        <a:buChar char="•"/>
        <a:defRPr>
          <a:solidFill>
            <a:schemeClr val="bg2"/>
          </a:solidFill>
          <a:latin typeface="+mn-lt"/>
        </a:defRPr>
      </a:lvl6pPr>
      <a:lvl7pPr marL="2519363" indent="-176213" algn="l" rtl="0" fontAlgn="base">
        <a:spcBef>
          <a:spcPct val="20000"/>
        </a:spcBef>
        <a:spcAft>
          <a:spcPct val="0"/>
        </a:spcAft>
        <a:buChar char="•"/>
        <a:defRPr>
          <a:solidFill>
            <a:schemeClr val="bg2"/>
          </a:solidFill>
          <a:latin typeface="+mn-lt"/>
        </a:defRPr>
      </a:lvl7pPr>
      <a:lvl8pPr marL="2976563" indent="-176213" algn="l" rtl="0" fontAlgn="base">
        <a:spcBef>
          <a:spcPct val="20000"/>
        </a:spcBef>
        <a:spcAft>
          <a:spcPct val="0"/>
        </a:spcAft>
        <a:buChar char="•"/>
        <a:defRPr>
          <a:solidFill>
            <a:schemeClr val="bg2"/>
          </a:solidFill>
          <a:latin typeface="+mn-lt"/>
        </a:defRPr>
      </a:lvl8pPr>
      <a:lvl9pPr marL="3433763" indent="-176213" algn="l" rtl="0" fontAlgn="base">
        <a:spcBef>
          <a:spcPct val="20000"/>
        </a:spcBef>
        <a:spcAft>
          <a:spcPct val="0"/>
        </a:spcAft>
        <a:buChar char="•"/>
        <a:defRPr>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Excel_Worksheet1.xlsx"/><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3.emf"/><Relationship Id="rId5" Type="http://schemas.openxmlformats.org/officeDocument/2006/relationships/package" Target="../embeddings/Microsoft_Excel_Worksheet2.xlsx"/><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4"/>
          <p:cNvSpPr txBox="1">
            <a:spLocks noChangeArrowheads="1"/>
          </p:cNvSpPr>
          <p:nvPr/>
        </p:nvSpPr>
        <p:spPr bwMode="auto">
          <a:xfrm>
            <a:off x="6991350" y="4510088"/>
            <a:ext cx="92075" cy="304800"/>
          </a:xfrm>
          <a:prstGeom prst="rect">
            <a:avLst/>
          </a:prstGeom>
          <a:noFill/>
          <a:ln w="9525" algn="ctr">
            <a:noFill/>
            <a:miter lim="800000"/>
            <a:headEnd/>
            <a:tailEnd/>
          </a:ln>
        </p:spPr>
        <p:txBody>
          <a:bodyPr wrap="none" lIns="45720" rIns="45720">
            <a:spAutoFit/>
          </a:bodyPr>
          <a:lstStyle/>
          <a:p>
            <a:pPr eaLnBrk="0" hangingPunct="0"/>
            <a:endParaRPr lang="en-US" sz="1400" b="0"/>
          </a:p>
        </p:txBody>
      </p:sp>
      <p:sp>
        <p:nvSpPr>
          <p:cNvPr id="18434" name="Rectangle 7"/>
          <p:cNvSpPr>
            <a:spLocks noChangeArrowheads="1"/>
          </p:cNvSpPr>
          <p:nvPr/>
        </p:nvSpPr>
        <p:spPr bwMode="auto">
          <a:xfrm>
            <a:off x="1592758" y="2379663"/>
            <a:ext cx="5571141" cy="1200329"/>
          </a:xfrm>
          <a:prstGeom prst="rect">
            <a:avLst/>
          </a:prstGeom>
          <a:noFill/>
          <a:ln w="9525" algn="ctr">
            <a:noFill/>
            <a:miter lim="800000"/>
            <a:headEnd/>
            <a:tailEnd/>
          </a:ln>
        </p:spPr>
        <p:txBody>
          <a:bodyPr wrap="none">
            <a:spAutoFit/>
          </a:bodyPr>
          <a:lstStyle/>
          <a:p>
            <a:pPr algn="ctr" eaLnBrk="0" hangingPunct="0"/>
            <a:r>
              <a:rPr lang="en-US" sz="3600" dirty="0">
                <a:solidFill>
                  <a:schemeClr val="bg1"/>
                </a:solidFill>
              </a:rPr>
              <a:t>HUBS: </a:t>
            </a:r>
          </a:p>
          <a:p>
            <a:pPr algn="ctr" eaLnBrk="0" hangingPunct="0"/>
            <a:r>
              <a:rPr lang="en-US" sz="3600" dirty="0">
                <a:solidFill>
                  <a:schemeClr val="bg1"/>
                </a:solidFill>
              </a:rPr>
              <a:t>CINA Cube </a:t>
            </a:r>
            <a:r>
              <a:rPr lang="en-US" sz="3600" dirty="0" smtClean="0">
                <a:solidFill>
                  <a:schemeClr val="bg1"/>
                </a:solidFill>
              </a:rPr>
              <a:t>Tips &amp; Tricks</a:t>
            </a:r>
            <a:endParaRPr lang="en-US" sz="3600" dirty="0">
              <a:solidFill>
                <a:schemeClr val="bg1"/>
              </a:solidFill>
            </a:endParaRPr>
          </a:p>
        </p:txBody>
      </p:sp>
      <p:sp>
        <p:nvSpPr>
          <p:cNvPr id="18435" name="Rectangle 8"/>
          <p:cNvSpPr>
            <a:spLocks noChangeArrowheads="1"/>
          </p:cNvSpPr>
          <p:nvPr/>
        </p:nvSpPr>
        <p:spPr bwMode="auto">
          <a:xfrm>
            <a:off x="4295775" y="4862513"/>
            <a:ext cx="4572000" cy="523875"/>
          </a:xfrm>
          <a:prstGeom prst="rect">
            <a:avLst/>
          </a:prstGeom>
          <a:noFill/>
          <a:ln w="9525" algn="ctr">
            <a:noFill/>
            <a:miter lim="800000"/>
            <a:headEnd/>
            <a:tailEnd/>
          </a:ln>
        </p:spPr>
        <p:txBody>
          <a:bodyPr>
            <a:spAutoFit/>
          </a:bodyPr>
          <a:lstStyle/>
          <a:p>
            <a:pPr algn="ctr" eaLnBrk="0" hangingPunct="0"/>
            <a:r>
              <a:rPr lang="en-US" sz="1400" b="0" dirty="0">
                <a:solidFill>
                  <a:schemeClr val="bg2"/>
                </a:solidFill>
              </a:rPr>
              <a:t>FAS Office of Finance - ASAP</a:t>
            </a:r>
          </a:p>
          <a:p>
            <a:pPr algn="ctr" eaLnBrk="0" hangingPunct="0"/>
            <a:r>
              <a:rPr lang="en-US" sz="1400" b="0" dirty="0" smtClean="0">
                <a:solidFill>
                  <a:schemeClr val="bg2"/>
                </a:solidFill>
              </a:rPr>
              <a:t>September  2013</a:t>
            </a:r>
            <a:endParaRPr lang="en-US" sz="1400" b="0" dirty="0">
              <a:solidFill>
                <a:schemeClr val="bg2"/>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p:txBody>
          <a:bodyPr/>
          <a:lstStyle/>
          <a:p>
            <a:r>
              <a:rPr lang="en-US" dirty="0" smtClean="0"/>
              <a:t>Seeding Expenses for Act-Sub Combinations</a:t>
            </a:r>
          </a:p>
        </p:txBody>
      </p:sp>
      <p:sp>
        <p:nvSpPr>
          <p:cNvPr id="61442" name="Text Box 9"/>
          <p:cNvSpPr txBox="1">
            <a:spLocks noChangeArrowheads="1"/>
          </p:cNvSpPr>
          <p:nvPr/>
        </p:nvSpPr>
        <p:spPr bwMode="auto">
          <a:xfrm>
            <a:off x="762000" y="5486400"/>
            <a:ext cx="3124200" cy="447675"/>
          </a:xfrm>
          <a:prstGeom prst="rect">
            <a:avLst/>
          </a:prstGeom>
          <a:noFill/>
          <a:ln w="9525" algn="ctr">
            <a:noFill/>
            <a:miter lim="800000"/>
            <a:headEnd/>
            <a:tailEnd/>
          </a:ln>
        </p:spPr>
        <p:txBody>
          <a:bodyPr>
            <a:spAutoFit/>
          </a:bodyPr>
          <a:lstStyle/>
          <a:p>
            <a:pPr eaLnBrk="0" hangingPunct="0">
              <a:lnSpc>
                <a:spcPts val="2800"/>
              </a:lnSpc>
              <a:spcBef>
                <a:spcPct val="50000"/>
              </a:spcBef>
            </a:pPr>
            <a:endParaRPr lang="en-US"/>
          </a:p>
        </p:txBody>
      </p:sp>
      <p:sp>
        <p:nvSpPr>
          <p:cNvPr id="6" name="Rectangle 3"/>
          <p:cNvSpPr txBox="1">
            <a:spLocks noChangeArrowheads="1"/>
          </p:cNvSpPr>
          <p:nvPr/>
        </p:nvSpPr>
        <p:spPr bwMode="auto">
          <a:xfrm>
            <a:off x="400050" y="1314450"/>
            <a:ext cx="8610600" cy="4114800"/>
          </a:xfrm>
          <a:prstGeom prst="rect">
            <a:avLst/>
          </a:prstGeom>
          <a:noFill/>
          <a:ln w="9525">
            <a:noFill/>
            <a:miter lim="800000"/>
            <a:headEnd/>
            <a:tailEnd/>
          </a:ln>
        </p:spPr>
        <p:txBody>
          <a:bodyPr/>
          <a:lstStyle/>
          <a:p>
            <a:pPr marL="457200" indent="-228600" eaLnBrk="0" hangingPunct="0">
              <a:spcBef>
                <a:spcPct val="20000"/>
              </a:spcBef>
              <a:buFontTx/>
              <a:buChar char="•"/>
              <a:defRPr/>
            </a:pPr>
            <a:r>
              <a:rPr lang="en-US" sz="2000" b="0" kern="0" dirty="0">
                <a:solidFill>
                  <a:schemeClr val="bg2"/>
                </a:solidFill>
                <a:cs typeface="+mn-cs"/>
              </a:rPr>
              <a:t>There is a new feature in the CINA cube which allows planners to seed budget data for a specific act-sub combination. </a:t>
            </a:r>
          </a:p>
          <a:p>
            <a:pPr marL="457200" indent="-228600" eaLnBrk="0" hangingPunct="0">
              <a:spcBef>
                <a:spcPct val="20000"/>
              </a:spcBef>
              <a:buFontTx/>
              <a:buChar char="•"/>
              <a:defRPr/>
            </a:pPr>
            <a:endParaRPr lang="en-US" sz="2000" b="0" kern="0" dirty="0">
              <a:solidFill>
                <a:schemeClr val="bg2"/>
              </a:solidFill>
              <a:cs typeface="+mn-cs"/>
            </a:endParaRPr>
          </a:p>
          <a:p>
            <a:pPr marL="457200" indent="-228600" eaLnBrk="0" hangingPunct="0">
              <a:spcBef>
                <a:spcPct val="20000"/>
              </a:spcBef>
              <a:buFontTx/>
              <a:buChar char="•"/>
              <a:defRPr/>
            </a:pPr>
            <a:r>
              <a:rPr lang="en-US" sz="2000" b="0" kern="0" dirty="0">
                <a:solidFill>
                  <a:schemeClr val="bg2"/>
                </a:solidFill>
                <a:cs typeface="+mn-cs"/>
              </a:rPr>
              <a:t>This is a right-click feature within the CINA </a:t>
            </a:r>
            <a:r>
              <a:rPr lang="en-US" sz="2000" b="0" kern="0" dirty="0" err="1">
                <a:solidFill>
                  <a:schemeClr val="bg2"/>
                </a:solidFill>
                <a:cs typeface="+mn-cs"/>
              </a:rPr>
              <a:t>webforms</a:t>
            </a:r>
            <a:r>
              <a:rPr lang="en-US" sz="2000" b="0" kern="0" dirty="0">
                <a:solidFill>
                  <a:schemeClr val="bg2"/>
                </a:solidFill>
                <a:cs typeface="+mn-cs"/>
              </a:rPr>
              <a:t>.</a:t>
            </a:r>
            <a:endParaRPr lang="en-US" sz="2000" b="0" kern="0" dirty="0">
              <a:solidFill>
                <a:schemeClr val="bg2"/>
              </a:solidFill>
              <a:latin typeface="+mn-lt"/>
              <a:cs typeface="+mn-cs"/>
            </a:endParaRPr>
          </a:p>
          <a:p>
            <a:pPr marL="457200" indent="-228600" eaLnBrk="0" hangingPunct="0">
              <a:spcBef>
                <a:spcPct val="20000"/>
              </a:spcBef>
              <a:buFontTx/>
              <a:buChar char="•"/>
              <a:defRPr/>
            </a:pPr>
            <a:endParaRPr lang="en-US" sz="2000" b="0" kern="0" dirty="0">
              <a:solidFill>
                <a:schemeClr val="bg2"/>
              </a:solidFill>
              <a:latin typeface="+mn-lt"/>
              <a:cs typeface="+mn-cs"/>
            </a:endParaRPr>
          </a:p>
          <a:p>
            <a:pPr marL="457200" indent="-228600" eaLnBrk="0" hangingPunct="0">
              <a:spcBef>
                <a:spcPct val="20000"/>
              </a:spcBef>
              <a:buFontTx/>
              <a:buChar char="•"/>
              <a:defRPr/>
            </a:pPr>
            <a:r>
              <a:rPr lang="en-US" sz="2000" b="0" kern="0" dirty="0">
                <a:solidFill>
                  <a:schemeClr val="bg2"/>
                </a:solidFill>
                <a:latin typeface="+mn-lt"/>
                <a:cs typeface="+mn-cs"/>
              </a:rPr>
              <a:t>All expenses associated with a specific Act-Sub in a CINA </a:t>
            </a:r>
            <a:r>
              <a:rPr lang="en-US" sz="2000" b="0" kern="0" dirty="0" err="1">
                <a:solidFill>
                  <a:schemeClr val="bg2"/>
                </a:solidFill>
                <a:latin typeface="+mn-lt"/>
                <a:cs typeface="+mn-cs"/>
              </a:rPr>
              <a:t>webform</a:t>
            </a:r>
            <a:r>
              <a:rPr lang="en-US" sz="2000" b="0" kern="0" dirty="0">
                <a:solidFill>
                  <a:schemeClr val="bg2"/>
                </a:solidFill>
                <a:latin typeface="+mn-lt"/>
                <a:cs typeface="+mn-cs"/>
              </a:rPr>
              <a:t> can be copied to the same or another specified Act-Sub.</a:t>
            </a:r>
          </a:p>
          <a:p>
            <a:pPr marL="457200" indent="-228600" eaLnBrk="0" hangingPunct="0">
              <a:spcBef>
                <a:spcPct val="20000"/>
              </a:spcBef>
              <a:buFontTx/>
              <a:buChar char="•"/>
              <a:defRPr/>
            </a:pPr>
            <a:endParaRPr lang="en-US" sz="2000" b="0" kern="0" dirty="0">
              <a:solidFill>
                <a:schemeClr val="bg2"/>
              </a:solidFill>
              <a:latin typeface="+mn-lt"/>
              <a:cs typeface="+mn-cs"/>
            </a:endParaRPr>
          </a:p>
          <a:p>
            <a:pPr marL="457200" indent="-228600" eaLnBrk="0" hangingPunct="0">
              <a:spcBef>
                <a:spcPct val="20000"/>
              </a:spcBef>
              <a:defRPr/>
            </a:pPr>
            <a:endParaRPr lang="en-US" sz="1800" kern="0" dirty="0">
              <a:solidFill>
                <a:schemeClr val="bg2"/>
              </a:solidFill>
              <a:latin typeface="+mn-lt"/>
              <a:cs typeface="+mn-cs"/>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p:txBody>
          <a:bodyPr/>
          <a:lstStyle/>
          <a:p>
            <a:r>
              <a:rPr lang="en-US" dirty="0" smtClean="0"/>
              <a:t>Seeding Expenses for Act-Sub Combinations</a:t>
            </a:r>
          </a:p>
        </p:txBody>
      </p:sp>
      <p:sp>
        <p:nvSpPr>
          <p:cNvPr id="62466" name="Text Box 9"/>
          <p:cNvSpPr txBox="1">
            <a:spLocks noChangeArrowheads="1"/>
          </p:cNvSpPr>
          <p:nvPr/>
        </p:nvSpPr>
        <p:spPr bwMode="auto">
          <a:xfrm>
            <a:off x="762000" y="5486400"/>
            <a:ext cx="3124200" cy="447675"/>
          </a:xfrm>
          <a:prstGeom prst="rect">
            <a:avLst/>
          </a:prstGeom>
          <a:noFill/>
          <a:ln w="9525" algn="ctr">
            <a:noFill/>
            <a:miter lim="800000"/>
            <a:headEnd/>
            <a:tailEnd/>
          </a:ln>
        </p:spPr>
        <p:txBody>
          <a:bodyPr>
            <a:spAutoFit/>
          </a:bodyPr>
          <a:lstStyle/>
          <a:p>
            <a:pPr eaLnBrk="0" hangingPunct="0">
              <a:lnSpc>
                <a:spcPts val="2800"/>
              </a:lnSpc>
              <a:spcBef>
                <a:spcPct val="50000"/>
              </a:spcBef>
            </a:pPr>
            <a:endParaRPr lang="en-US"/>
          </a:p>
        </p:txBody>
      </p:sp>
      <p:pic>
        <p:nvPicPr>
          <p:cNvPr id="62467" name="Picture 3" descr="160 Before.jpg"/>
          <p:cNvPicPr>
            <a:picLocks noChangeAspect="1"/>
          </p:cNvPicPr>
          <p:nvPr/>
        </p:nvPicPr>
        <p:blipFill>
          <a:blip r:embed="rId2" cstate="print"/>
          <a:srcRect/>
          <a:stretch>
            <a:fillRect/>
          </a:stretch>
        </p:blipFill>
        <p:spPr bwMode="auto">
          <a:xfrm>
            <a:off x="533400" y="1447800"/>
            <a:ext cx="6324600" cy="4040188"/>
          </a:xfrm>
          <a:prstGeom prst="rect">
            <a:avLst/>
          </a:prstGeom>
          <a:noFill/>
          <a:ln w="9525">
            <a:solidFill>
              <a:schemeClr val="tx1"/>
            </a:solidFill>
            <a:miter lim="800000"/>
            <a:headEnd/>
            <a:tailEnd/>
          </a:ln>
        </p:spPr>
      </p:pic>
      <p:pic>
        <p:nvPicPr>
          <p:cNvPr id="62468" name="Picture 4" descr="160 Seedee Before.jpg"/>
          <p:cNvPicPr>
            <a:picLocks noChangeAspect="1"/>
          </p:cNvPicPr>
          <p:nvPr/>
        </p:nvPicPr>
        <p:blipFill>
          <a:blip r:embed="rId3" cstate="print"/>
          <a:srcRect/>
          <a:stretch>
            <a:fillRect/>
          </a:stretch>
        </p:blipFill>
        <p:spPr bwMode="auto">
          <a:xfrm>
            <a:off x="1524000" y="4343400"/>
            <a:ext cx="7391400" cy="2095500"/>
          </a:xfrm>
          <a:prstGeom prst="rect">
            <a:avLst/>
          </a:prstGeom>
          <a:noFill/>
          <a:ln w="9525">
            <a:solidFill>
              <a:schemeClr val="tx1"/>
            </a:solidFill>
            <a:miter lim="800000"/>
            <a:headEnd/>
            <a:tailEnd/>
          </a:ln>
        </p:spPr>
      </p:pic>
      <p:sp>
        <p:nvSpPr>
          <p:cNvPr id="62469" name="TextBox 5"/>
          <p:cNvSpPr txBox="1">
            <a:spLocks noChangeArrowheads="1"/>
          </p:cNvSpPr>
          <p:nvPr/>
        </p:nvSpPr>
        <p:spPr bwMode="auto">
          <a:xfrm>
            <a:off x="7010400" y="1676400"/>
            <a:ext cx="1981200" cy="2246313"/>
          </a:xfrm>
          <a:prstGeom prst="rect">
            <a:avLst/>
          </a:prstGeom>
          <a:noFill/>
          <a:ln w="9525">
            <a:noFill/>
            <a:miter lim="800000"/>
            <a:headEnd/>
            <a:tailEnd/>
          </a:ln>
        </p:spPr>
        <p:txBody>
          <a:bodyPr>
            <a:spAutoFit/>
          </a:bodyPr>
          <a:lstStyle/>
          <a:p>
            <a:pPr eaLnBrk="0" hangingPunct="0">
              <a:lnSpc>
                <a:spcPts val="2800"/>
              </a:lnSpc>
            </a:pPr>
            <a:r>
              <a:rPr lang="en-US" sz="1600"/>
              <a:t>FY11 Sub-activity</a:t>
            </a:r>
          </a:p>
          <a:p>
            <a:pPr eaLnBrk="0" hangingPunct="0">
              <a:lnSpc>
                <a:spcPts val="2800"/>
              </a:lnSpc>
            </a:pPr>
            <a:endParaRPr lang="en-US" sz="1600"/>
          </a:p>
          <a:p>
            <a:pPr eaLnBrk="0" hangingPunct="0">
              <a:lnSpc>
                <a:spcPts val="2800"/>
              </a:lnSpc>
            </a:pPr>
            <a:endParaRPr lang="en-US" sz="1600"/>
          </a:p>
          <a:p>
            <a:pPr eaLnBrk="0" hangingPunct="0">
              <a:lnSpc>
                <a:spcPts val="2800"/>
              </a:lnSpc>
            </a:pPr>
            <a:r>
              <a:rPr lang="en-US" sz="1600"/>
              <a:t>FY12 Sub-activity </a:t>
            </a:r>
            <a:r>
              <a:rPr lang="en-US" sz="1600" i="1"/>
              <a:t>(no transactions/ budgets yet)</a:t>
            </a:r>
          </a:p>
        </p:txBody>
      </p:sp>
      <p:sp>
        <p:nvSpPr>
          <p:cNvPr id="62470" name="Right Arrow 12"/>
          <p:cNvSpPr>
            <a:spLocks noChangeArrowheads="1"/>
          </p:cNvSpPr>
          <p:nvPr/>
        </p:nvSpPr>
        <p:spPr bwMode="auto">
          <a:xfrm rot="9430183">
            <a:off x="5918200" y="2479675"/>
            <a:ext cx="1828800" cy="239713"/>
          </a:xfrm>
          <a:prstGeom prst="rightArrow">
            <a:avLst>
              <a:gd name="adj1" fmla="val 50000"/>
              <a:gd name="adj2" fmla="val 50296"/>
            </a:avLst>
          </a:prstGeom>
          <a:solidFill>
            <a:schemeClr val="bg1"/>
          </a:solidFill>
          <a:ln w="25400" algn="ctr">
            <a:solidFill>
              <a:srgbClr val="C00000"/>
            </a:solidFill>
            <a:round/>
            <a:headEnd/>
            <a:tailEnd/>
          </a:ln>
        </p:spPr>
        <p:txBody>
          <a:bodyPr anchor="ctr"/>
          <a:lstStyle/>
          <a:p>
            <a:pPr eaLnBrk="0" hangingPunct="0">
              <a:lnSpc>
                <a:spcPts val="2800"/>
              </a:lnSpc>
            </a:pPr>
            <a:endParaRPr lang="en-US"/>
          </a:p>
        </p:txBody>
      </p:sp>
      <p:sp>
        <p:nvSpPr>
          <p:cNvPr id="62471" name="Right Arrow 13"/>
          <p:cNvSpPr>
            <a:spLocks noChangeArrowheads="1"/>
          </p:cNvSpPr>
          <p:nvPr/>
        </p:nvSpPr>
        <p:spPr bwMode="auto">
          <a:xfrm rot="9430183">
            <a:off x="5994400" y="4232275"/>
            <a:ext cx="1828800" cy="239713"/>
          </a:xfrm>
          <a:prstGeom prst="rightArrow">
            <a:avLst>
              <a:gd name="adj1" fmla="val 50000"/>
              <a:gd name="adj2" fmla="val 50296"/>
            </a:avLst>
          </a:prstGeom>
          <a:solidFill>
            <a:schemeClr val="bg1"/>
          </a:solidFill>
          <a:ln w="25400" algn="ctr">
            <a:solidFill>
              <a:srgbClr val="C00000"/>
            </a:solidFill>
            <a:round/>
            <a:headEnd/>
            <a:tailEnd/>
          </a:ln>
        </p:spPr>
        <p:txBody>
          <a:bodyPr anchor="ctr"/>
          <a:lstStyle/>
          <a:p>
            <a:pPr eaLnBrk="0" hangingPunct="0">
              <a:lnSpc>
                <a:spcPts val="2800"/>
              </a:lnSpc>
            </a:pPr>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p:txBody>
          <a:bodyPr/>
          <a:lstStyle/>
          <a:p>
            <a:r>
              <a:rPr lang="en-US" dirty="0" smtClean="0"/>
              <a:t>Seeding Expenses for Act-Sub Combinations</a:t>
            </a:r>
          </a:p>
        </p:txBody>
      </p:sp>
      <p:sp>
        <p:nvSpPr>
          <p:cNvPr id="63490" name="Text Box 9"/>
          <p:cNvSpPr txBox="1">
            <a:spLocks noChangeArrowheads="1"/>
          </p:cNvSpPr>
          <p:nvPr/>
        </p:nvSpPr>
        <p:spPr bwMode="auto">
          <a:xfrm>
            <a:off x="762000" y="5486400"/>
            <a:ext cx="3124200" cy="447675"/>
          </a:xfrm>
          <a:prstGeom prst="rect">
            <a:avLst/>
          </a:prstGeom>
          <a:noFill/>
          <a:ln w="9525" algn="ctr">
            <a:noFill/>
            <a:miter lim="800000"/>
            <a:headEnd/>
            <a:tailEnd/>
          </a:ln>
        </p:spPr>
        <p:txBody>
          <a:bodyPr>
            <a:spAutoFit/>
          </a:bodyPr>
          <a:lstStyle/>
          <a:p>
            <a:pPr eaLnBrk="0" hangingPunct="0">
              <a:lnSpc>
                <a:spcPts val="2800"/>
              </a:lnSpc>
              <a:spcBef>
                <a:spcPct val="50000"/>
              </a:spcBef>
            </a:pPr>
            <a:endParaRPr lang="en-US"/>
          </a:p>
        </p:txBody>
      </p:sp>
      <p:pic>
        <p:nvPicPr>
          <p:cNvPr id="63491" name="Picture 9" descr="160 Right Click.jpg"/>
          <p:cNvPicPr>
            <a:picLocks noChangeAspect="1"/>
          </p:cNvPicPr>
          <p:nvPr/>
        </p:nvPicPr>
        <p:blipFill>
          <a:blip r:embed="rId3" cstate="print"/>
          <a:srcRect/>
          <a:stretch>
            <a:fillRect/>
          </a:stretch>
        </p:blipFill>
        <p:spPr bwMode="auto">
          <a:xfrm>
            <a:off x="533400" y="1371600"/>
            <a:ext cx="6954838" cy="4495800"/>
          </a:xfrm>
          <a:prstGeom prst="rect">
            <a:avLst/>
          </a:prstGeom>
          <a:noFill/>
          <a:ln w="9525">
            <a:solidFill>
              <a:schemeClr val="tx1"/>
            </a:solidFill>
            <a:miter lim="800000"/>
            <a:headEnd/>
            <a:tailEnd/>
          </a:ln>
        </p:spPr>
      </p:pic>
      <p:sp>
        <p:nvSpPr>
          <p:cNvPr id="63492" name="Rectangle 10"/>
          <p:cNvSpPr>
            <a:spLocks noChangeArrowheads="1"/>
          </p:cNvSpPr>
          <p:nvPr/>
        </p:nvSpPr>
        <p:spPr bwMode="auto">
          <a:xfrm>
            <a:off x="3048000" y="4572000"/>
            <a:ext cx="2286000" cy="533400"/>
          </a:xfrm>
          <a:prstGeom prst="rect">
            <a:avLst/>
          </a:prstGeom>
          <a:noFill/>
          <a:ln w="38100" algn="ctr">
            <a:solidFill>
              <a:srgbClr val="C00000"/>
            </a:solidFill>
            <a:round/>
            <a:headEnd/>
            <a:tailEnd/>
          </a:ln>
        </p:spPr>
        <p:txBody>
          <a:bodyPr anchor="ctr"/>
          <a:lstStyle/>
          <a:p>
            <a:pPr eaLnBrk="0" hangingPunct="0">
              <a:lnSpc>
                <a:spcPts val="2800"/>
              </a:lnSpc>
            </a:pPr>
            <a:endParaRPr lang="en-US"/>
          </a:p>
        </p:txBody>
      </p:sp>
      <p:pic>
        <p:nvPicPr>
          <p:cNvPr id="63493" name="Picture 11" descr="160 Prompt.jpg"/>
          <p:cNvPicPr>
            <a:picLocks noChangeAspect="1"/>
          </p:cNvPicPr>
          <p:nvPr/>
        </p:nvPicPr>
        <p:blipFill>
          <a:blip r:embed="rId4" cstate="print"/>
          <a:srcRect/>
          <a:stretch>
            <a:fillRect/>
          </a:stretch>
        </p:blipFill>
        <p:spPr bwMode="auto">
          <a:xfrm>
            <a:off x="4572000" y="1524000"/>
            <a:ext cx="4400550" cy="2800350"/>
          </a:xfrm>
          <a:prstGeom prst="rect">
            <a:avLst/>
          </a:prstGeom>
          <a:noFill/>
          <a:ln w="9525">
            <a:noFill/>
            <a:miter lim="800000"/>
            <a:headEnd/>
            <a:tailEnd/>
          </a:ln>
        </p:spPr>
      </p:pic>
      <p:sp>
        <p:nvSpPr>
          <p:cNvPr id="63494" name="TextBox 15"/>
          <p:cNvSpPr txBox="1">
            <a:spLocks noChangeArrowheads="1"/>
          </p:cNvSpPr>
          <p:nvPr/>
        </p:nvSpPr>
        <p:spPr bwMode="auto">
          <a:xfrm>
            <a:off x="838200" y="5334000"/>
            <a:ext cx="4114800" cy="407988"/>
          </a:xfrm>
          <a:prstGeom prst="rect">
            <a:avLst/>
          </a:prstGeom>
          <a:solidFill>
            <a:schemeClr val="bg1"/>
          </a:solidFill>
          <a:ln w="9525">
            <a:solidFill>
              <a:schemeClr val="tx1"/>
            </a:solidFill>
            <a:miter lim="800000"/>
            <a:headEnd/>
            <a:tailEnd/>
          </a:ln>
        </p:spPr>
        <p:txBody>
          <a:bodyPr>
            <a:spAutoFit/>
          </a:bodyPr>
          <a:lstStyle/>
          <a:p>
            <a:pPr eaLnBrk="0" hangingPunct="0">
              <a:lnSpc>
                <a:spcPts val="2800"/>
              </a:lnSpc>
            </a:pPr>
            <a:r>
              <a:rPr lang="en-US" sz="1600"/>
              <a:t>Right-Click in the “Source” Act-Sub</a:t>
            </a:r>
          </a:p>
        </p:txBody>
      </p:sp>
      <p:sp>
        <p:nvSpPr>
          <p:cNvPr id="63495" name="TextBox 16"/>
          <p:cNvSpPr txBox="1">
            <a:spLocks noChangeArrowheads="1"/>
          </p:cNvSpPr>
          <p:nvPr/>
        </p:nvSpPr>
        <p:spPr bwMode="auto">
          <a:xfrm>
            <a:off x="4724400" y="3657600"/>
            <a:ext cx="4114800" cy="766763"/>
          </a:xfrm>
          <a:prstGeom prst="rect">
            <a:avLst/>
          </a:prstGeom>
          <a:solidFill>
            <a:schemeClr val="bg1"/>
          </a:solidFill>
          <a:ln w="9525">
            <a:solidFill>
              <a:schemeClr val="tx1"/>
            </a:solidFill>
            <a:miter lim="800000"/>
            <a:headEnd/>
            <a:tailEnd/>
          </a:ln>
        </p:spPr>
        <p:txBody>
          <a:bodyPr>
            <a:spAutoFit/>
          </a:bodyPr>
          <a:lstStyle/>
          <a:p>
            <a:pPr marL="342900" indent="-342900" eaLnBrk="0" hangingPunct="0">
              <a:lnSpc>
                <a:spcPts val="2800"/>
              </a:lnSpc>
            </a:pPr>
            <a:r>
              <a:rPr lang="en-US" sz="1600"/>
              <a:t>Complete Prompts: “Source” Year and  “Target” Act-Sub</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Number Placeholder 3"/>
          <p:cNvSpPr txBox="1">
            <a:spLocks noGrp="1"/>
          </p:cNvSpPr>
          <p:nvPr/>
        </p:nvSpPr>
        <p:spPr bwMode="auto">
          <a:xfrm>
            <a:off x="84138" y="6465888"/>
            <a:ext cx="587375" cy="366712"/>
          </a:xfrm>
          <a:prstGeom prst="rect">
            <a:avLst/>
          </a:prstGeom>
          <a:noFill/>
          <a:ln w="9525">
            <a:noFill/>
            <a:miter lim="800000"/>
            <a:headEnd/>
            <a:tailEnd/>
          </a:ln>
        </p:spPr>
        <p:txBody>
          <a:bodyPr/>
          <a:lstStyle/>
          <a:p>
            <a:pPr eaLnBrk="0" hangingPunct="0"/>
            <a:fld id="{054D277E-82E5-4B7C-9720-180F5CAC94A0}" type="slidenum">
              <a:rPr lang="en-US"/>
              <a:pPr eaLnBrk="0" hangingPunct="0"/>
              <a:t>13</a:t>
            </a:fld>
            <a:endParaRPr lang="en-US"/>
          </a:p>
        </p:txBody>
      </p:sp>
      <p:sp>
        <p:nvSpPr>
          <p:cNvPr id="99331" name="Rectangle 5"/>
          <p:cNvSpPr>
            <a:spLocks noGrp="1" noChangeArrowheads="1"/>
          </p:cNvSpPr>
          <p:nvPr>
            <p:ph type="title" idx="4294967295"/>
          </p:nvPr>
        </p:nvSpPr>
        <p:spPr>
          <a:xfrm>
            <a:off x="1143000" y="284163"/>
            <a:ext cx="8001000" cy="609600"/>
          </a:xfrm>
        </p:spPr>
        <p:txBody>
          <a:bodyPr/>
          <a:lstStyle/>
          <a:p>
            <a:r>
              <a:rPr lang="en-US" sz="2800" dirty="0" smtClean="0"/>
              <a:t>HUBS Copying Tips</a:t>
            </a:r>
          </a:p>
        </p:txBody>
      </p:sp>
      <p:sp>
        <p:nvSpPr>
          <p:cNvPr id="99332" name="Text Box 7"/>
          <p:cNvSpPr txBox="1">
            <a:spLocks noChangeArrowheads="1"/>
          </p:cNvSpPr>
          <p:nvPr/>
        </p:nvSpPr>
        <p:spPr bwMode="auto">
          <a:xfrm>
            <a:off x="1420813" y="2122488"/>
            <a:ext cx="6907212" cy="396875"/>
          </a:xfrm>
          <a:prstGeom prst="rect">
            <a:avLst/>
          </a:prstGeom>
          <a:noFill/>
          <a:ln w="9525" algn="ctr">
            <a:noFill/>
            <a:miter lim="800000"/>
            <a:headEnd/>
            <a:tailEnd/>
          </a:ln>
        </p:spPr>
        <p:txBody>
          <a:bodyPr>
            <a:spAutoFit/>
          </a:bodyPr>
          <a:lstStyle/>
          <a:p>
            <a:pPr eaLnBrk="0" hangingPunct="0"/>
            <a:endParaRPr lang="en-US"/>
          </a:p>
        </p:txBody>
      </p:sp>
      <p:sp>
        <p:nvSpPr>
          <p:cNvPr id="99333" name="Text Box 8"/>
          <p:cNvSpPr txBox="1">
            <a:spLocks noChangeArrowheads="1"/>
          </p:cNvSpPr>
          <p:nvPr/>
        </p:nvSpPr>
        <p:spPr bwMode="auto">
          <a:xfrm>
            <a:off x="666750" y="1400175"/>
            <a:ext cx="7127875" cy="4293483"/>
          </a:xfrm>
          <a:prstGeom prst="rect">
            <a:avLst/>
          </a:prstGeom>
          <a:noFill/>
          <a:ln w="9525" algn="ctr">
            <a:noFill/>
            <a:miter lim="800000"/>
            <a:headEnd/>
            <a:tailEnd/>
          </a:ln>
        </p:spPr>
        <p:txBody>
          <a:bodyPr>
            <a:spAutoFit/>
          </a:bodyPr>
          <a:lstStyle/>
          <a:p>
            <a:pPr eaLnBrk="0" hangingPunct="0">
              <a:buFont typeface="Wingdings" pitchFamily="2" charset="2"/>
              <a:buNone/>
            </a:pPr>
            <a:r>
              <a:rPr lang="en-US" sz="2000" b="0" dirty="0"/>
              <a:t>Users can copy data from a 33-digit string in FY11 </a:t>
            </a:r>
            <a:r>
              <a:rPr lang="en-US" sz="2000" b="0" dirty="0" smtClean="0"/>
              <a:t>Plan/Working </a:t>
            </a:r>
            <a:r>
              <a:rPr lang="en-US" sz="2000" b="0" dirty="0"/>
              <a:t>to FY12 </a:t>
            </a:r>
            <a:r>
              <a:rPr lang="en-US" sz="2000" b="0" dirty="0" smtClean="0"/>
              <a:t>Plan/Working </a:t>
            </a:r>
            <a:r>
              <a:rPr lang="en-US" sz="2000" b="0" dirty="0"/>
              <a:t>for budget </a:t>
            </a:r>
            <a:r>
              <a:rPr lang="en-US" sz="2000" b="0" dirty="0" smtClean="0"/>
              <a:t>preparation:</a:t>
            </a:r>
          </a:p>
          <a:p>
            <a:pPr eaLnBrk="0" hangingPunct="0">
              <a:buFont typeface="Wingdings" pitchFamily="2" charset="2"/>
              <a:buNone/>
            </a:pPr>
            <a:endParaRPr lang="en-US" sz="1000" b="0" dirty="0"/>
          </a:p>
          <a:p>
            <a:pPr eaLnBrk="0" hangingPunct="0">
              <a:buFont typeface="Arial" charset="0"/>
              <a:buChar char="•"/>
            </a:pPr>
            <a:endParaRPr lang="en-US" sz="900" dirty="0"/>
          </a:p>
          <a:p>
            <a:pPr lvl="1" eaLnBrk="0" hangingPunct="0">
              <a:buFont typeface="Arial" charset="0"/>
              <a:buChar char="•"/>
            </a:pPr>
            <a:r>
              <a:rPr lang="en-US" sz="2000" b="0" dirty="0"/>
              <a:t>  </a:t>
            </a:r>
            <a:r>
              <a:rPr lang="en-US" sz="2000" b="0" dirty="0" smtClean="0"/>
              <a:t>Highlight </a:t>
            </a:r>
            <a:r>
              <a:rPr lang="en-US" sz="2000" b="0" dirty="0"/>
              <a:t>the selected cell or </a:t>
            </a:r>
            <a:r>
              <a:rPr lang="en-US" sz="2000" b="0" dirty="0" smtClean="0"/>
              <a:t>column by holding down the left mouse button</a:t>
            </a:r>
          </a:p>
          <a:p>
            <a:pPr eaLnBrk="0" hangingPunct="0"/>
            <a:endParaRPr lang="en-US" sz="2000" b="0" dirty="0"/>
          </a:p>
          <a:p>
            <a:pPr lvl="1" eaLnBrk="0" hangingPunct="0">
              <a:buFont typeface="Arial" charset="0"/>
              <a:buChar char="•"/>
            </a:pPr>
            <a:r>
              <a:rPr lang="en-US" sz="2000" b="0" dirty="0" smtClean="0"/>
              <a:t>  Click ‘File’ and ‘Copy’ from the Toolbar to copy FY11 Plan/Working Data</a:t>
            </a:r>
          </a:p>
          <a:p>
            <a:pPr eaLnBrk="0" hangingPunct="0"/>
            <a:endParaRPr lang="en-US" sz="2000" b="0" dirty="0" smtClean="0"/>
          </a:p>
          <a:p>
            <a:pPr lvl="1" eaLnBrk="0" hangingPunct="0">
              <a:buFont typeface="Arial" charset="0"/>
              <a:buChar char="•"/>
            </a:pPr>
            <a:r>
              <a:rPr lang="en-US" sz="2000" b="0" dirty="0" smtClean="0"/>
              <a:t>  </a:t>
            </a:r>
            <a:r>
              <a:rPr lang="en-US" sz="2000" b="0" dirty="0"/>
              <a:t>Click </a:t>
            </a:r>
            <a:r>
              <a:rPr lang="en-US" sz="2000" b="0" dirty="0" smtClean="0"/>
              <a:t>in </a:t>
            </a:r>
            <a:r>
              <a:rPr lang="en-US" sz="2000" b="0" dirty="0"/>
              <a:t>proper location in FY12 </a:t>
            </a:r>
            <a:r>
              <a:rPr lang="en-US" sz="2000" b="0" dirty="0" smtClean="0"/>
              <a:t>Plan/Working</a:t>
            </a:r>
          </a:p>
          <a:p>
            <a:pPr eaLnBrk="0" hangingPunct="0">
              <a:buFont typeface="Arial" charset="0"/>
              <a:buChar char="•"/>
            </a:pPr>
            <a:endParaRPr lang="en-US" sz="2000" b="0" dirty="0"/>
          </a:p>
          <a:p>
            <a:pPr lvl="1" eaLnBrk="0" hangingPunct="0">
              <a:buFont typeface="Arial" charset="0"/>
              <a:buChar char="•"/>
            </a:pPr>
            <a:r>
              <a:rPr lang="en-US" sz="2000" b="0" dirty="0"/>
              <a:t>  </a:t>
            </a:r>
            <a:r>
              <a:rPr lang="en-US" sz="2000" b="0" dirty="0" smtClean="0"/>
              <a:t>Click ‘File’ and ‘Paste’ to insert the data</a:t>
            </a:r>
            <a:endParaRPr lang="en-US" sz="2400" b="0" dirty="0"/>
          </a:p>
          <a:p>
            <a:pPr eaLnBrk="0" hangingPunct="0">
              <a:buFont typeface="Wingdings" pitchFamily="2" charset="2"/>
              <a:buNone/>
            </a:pPr>
            <a:endParaRPr lang="en-US" sz="24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p:txBody>
          <a:bodyPr/>
          <a:lstStyle/>
          <a:p>
            <a:r>
              <a:rPr lang="en-US" sz="2800" dirty="0" smtClean="0">
                <a:solidFill>
                  <a:schemeClr val="bg2"/>
                </a:solidFill>
              </a:rPr>
              <a:t>CCID Validation</a:t>
            </a:r>
          </a:p>
        </p:txBody>
      </p:sp>
      <p:sp>
        <p:nvSpPr>
          <p:cNvPr id="103427" name="Rectangle 3"/>
          <p:cNvSpPr>
            <a:spLocks noGrp="1" noChangeArrowheads="1"/>
          </p:cNvSpPr>
          <p:nvPr>
            <p:ph type="body" idx="4294967295"/>
          </p:nvPr>
        </p:nvSpPr>
        <p:spPr>
          <a:xfrm>
            <a:off x="533400" y="1419225"/>
            <a:ext cx="8423275" cy="4829175"/>
          </a:xfrm>
        </p:spPr>
        <p:txBody>
          <a:bodyPr/>
          <a:lstStyle/>
          <a:p>
            <a:endParaRPr lang="en-US" smtClean="0"/>
          </a:p>
          <a:p>
            <a:pPr>
              <a:buFontTx/>
              <a:buNone/>
            </a:pPr>
            <a:endParaRPr lang="en-US" smtClean="0"/>
          </a:p>
        </p:txBody>
      </p:sp>
      <p:sp>
        <p:nvSpPr>
          <p:cNvPr id="4" name="Rectangle 3"/>
          <p:cNvSpPr/>
          <p:nvPr/>
        </p:nvSpPr>
        <p:spPr>
          <a:xfrm>
            <a:off x="619125" y="971550"/>
            <a:ext cx="8020050" cy="5740033"/>
          </a:xfrm>
          <a:prstGeom prst="rect">
            <a:avLst/>
          </a:prstGeom>
        </p:spPr>
        <p:txBody>
          <a:bodyPr>
            <a:spAutoFit/>
          </a:bodyPr>
          <a:lstStyle/>
          <a:p>
            <a:pPr eaLnBrk="0" hangingPunct="0"/>
            <a:endParaRPr lang="en-US" dirty="0"/>
          </a:p>
          <a:p>
            <a:pPr eaLnBrk="0" hangingPunct="0">
              <a:spcBef>
                <a:spcPct val="20000"/>
              </a:spcBef>
              <a:buFontTx/>
              <a:buChar char="•"/>
            </a:pPr>
            <a:r>
              <a:rPr lang="en-US" sz="2000" b="0" dirty="0"/>
              <a:t> </a:t>
            </a:r>
            <a:r>
              <a:rPr lang="en-US" sz="1900" b="0" dirty="0">
                <a:solidFill>
                  <a:schemeClr val="bg2"/>
                </a:solidFill>
              </a:rPr>
              <a:t>All planners must validate the 33 digit strings contained in </a:t>
            </a:r>
            <a:r>
              <a:rPr lang="en-US" sz="1900" b="0" dirty="0" smtClean="0">
                <a:solidFill>
                  <a:schemeClr val="bg2"/>
                </a:solidFill>
              </a:rPr>
              <a:t>Plan/Working </a:t>
            </a:r>
            <a:r>
              <a:rPr lang="en-US" sz="1900" b="0" dirty="0">
                <a:solidFill>
                  <a:schemeClr val="bg2"/>
                </a:solidFill>
              </a:rPr>
              <a:t>for their specific tub-org before your </a:t>
            </a:r>
            <a:r>
              <a:rPr lang="en-US" sz="1900" b="0" dirty="0" smtClean="0">
                <a:solidFill>
                  <a:schemeClr val="bg2"/>
                </a:solidFill>
              </a:rPr>
              <a:t>analyst </a:t>
            </a:r>
            <a:r>
              <a:rPr lang="en-US" sz="1900" b="0" dirty="0">
                <a:solidFill>
                  <a:schemeClr val="bg2"/>
                </a:solidFill>
              </a:rPr>
              <a:t>completes </a:t>
            </a:r>
            <a:r>
              <a:rPr lang="en-US" sz="1900" b="0" dirty="0" smtClean="0">
                <a:solidFill>
                  <a:schemeClr val="bg2"/>
                </a:solidFill>
              </a:rPr>
              <a:t>their </a:t>
            </a:r>
            <a:r>
              <a:rPr lang="en-US" sz="1900" b="0" dirty="0">
                <a:solidFill>
                  <a:schemeClr val="bg2"/>
                </a:solidFill>
              </a:rPr>
              <a:t>review.</a:t>
            </a:r>
          </a:p>
          <a:p>
            <a:pPr eaLnBrk="0" hangingPunct="0">
              <a:spcBef>
                <a:spcPct val="20000"/>
              </a:spcBef>
            </a:pPr>
            <a:endParaRPr lang="en-US" sz="900" b="0" dirty="0">
              <a:solidFill>
                <a:schemeClr val="bg2"/>
              </a:solidFill>
            </a:endParaRPr>
          </a:p>
          <a:p>
            <a:pPr eaLnBrk="0" hangingPunct="0">
              <a:spcBef>
                <a:spcPct val="20000"/>
              </a:spcBef>
              <a:buFontTx/>
              <a:buChar char="•"/>
            </a:pPr>
            <a:r>
              <a:rPr lang="en-US" sz="1900" b="0" dirty="0" smtClean="0">
                <a:solidFill>
                  <a:schemeClr val="bg2"/>
                </a:solidFill>
              </a:rPr>
              <a:t>  Please </a:t>
            </a:r>
            <a:r>
              <a:rPr lang="en-US" sz="1900" b="0" dirty="0">
                <a:solidFill>
                  <a:schemeClr val="bg2"/>
                </a:solidFill>
              </a:rPr>
              <a:t>refer to the CCID Validation work instructions posted on the HUBS </a:t>
            </a:r>
            <a:r>
              <a:rPr lang="en-US" sz="1900" b="0" dirty="0" err="1">
                <a:solidFill>
                  <a:schemeClr val="bg2"/>
                </a:solidFill>
              </a:rPr>
              <a:t>iSite</a:t>
            </a:r>
            <a:r>
              <a:rPr lang="en-US" sz="1900" b="0" dirty="0">
                <a:solidFill>
                  <a:schemeClr val="bg2"/>
                </a:solidFill>
              </a:rPr>
              <a:t> for additional information.</a:t>
            </a:r>
          </a:p>
          <a:p>
            <a:pPr eaLnBrk="0" hangingPunct="0">
              <a:spcBef>
                <a:spcPct val="20000"/>
              </a:spcBef>
              <a:buFontTx/>
              <a:buChar char="•"/>
            </a:pPr>
            <a:endParaRPr lang="en-US" sz="1000" b="0" dirty="0" smtClean="0">
              <a:solidFill>
                <a:schemeClr val="bg2"/>
              </a:solidFill>
            </a:endParaRPr>
          </a:p>
          <a:p>
            <a:pPr eaLnBrk="0" hangingPunct="0">
              <a:spcBef>
                <a:spcPct val="20000"/>
              </a:spcBef>
              <a:buFontTx/>
              <a:buChar char="•"/>
            </a:pPr>
            <a:r>
              <a:rPr lang="en-US" sz="1900" b="0" dirty="0" smtClean="0">
                <a:solidFill>
                  <a:schemeClr val="bg2"/>
                </a:solidFill>
              </a:rPr>
              <a:t>  The CCID </a:t>
            </a:r>
            <a:r>
              <a:rPr lang="en-US" sz="1900" b="0" dirty="0" err="1" smtClean="0">
                <a:solidFill>
                  <a:schemeClr val="bg2"/>
                </a:solidFill>
              </a:rPr>
              <a:t>Validator</a:t>
            </a:r>
            <a:r>
              <a:rPr lang="en-US" sz="1900" b="0" dirty="0" smtClean="0">
                <a:solidFill>
                  <a:schemeClr val="bg2"/>
                </a:solidFill>
              </a:rPr>
              <a:t> </a:t>
            </a:r>
            <a:r>
              <a:rPr lang="en-US" sz="1900" b="0" dirty="0">
                <a:solidFill>
                  <a:schemeClr val="bg2"/>
                </a:solidFill>
              </a:rPr>
              <a:t>verifies the following:</a:t>
            </a:r>
          </a:p>
          <a:p>
            <a:pPr eaLnBrk="0" hangingPunct="0">
              <a:spcBef>
                <a:spcPct val="20000"/>
              </a:spcBef>
            </a:pPr>
            <a:endParaRPr lang="en-US" sz="1900" b="0" dirty="0">
              <a:solidFill>
                <a:schemeClr val="bg2"/>
              </a:solidFill>
            </a:endParaRPr>
          </a:p>
          <a:p>
            <a:pPr marL="914400" lvl="1" indent="-457200" eaLnBrk="0" hangingPunct="0">
              <a:buFont typeface="Arial" charset="0"/>
              <a:buAutoNum type="arabicPeriod"/>
            </a:pPr>
            <a:r>
              <a:rPr lang="en-US" sz="1900" b="0" dirty="0"/>
              <a:t>All HUBS combinations in </a:t>
            </a:r>
            <a:r>
              <a:rPr lang="en-US" sz="1900" b="0" dirty="0" smtClean="0"/>
              <a:t>Plan/Working for </a:t>
            </a:r>
            <a:r>
              <a:rPr lang="en-US" sz="1900" b="0" dirty="0"/>
              <a:t>object </a:t>
            </a:r>
            <a:r>
              <a:rPr lang="en-US" sz="1900" b="0" dirty="0" smtClean="0"/>
              <a:t>codes 4000-9999</a:t>
            </a:r>
            <a:endParaRPr lang="en-US" sz="1900" b="0" dirty="0"/>
          </a:p>
          <a:p>
            <a:pPr marL="914400" lvl="1" indent="-457200" eaLnBrk="0" hangingPunct="0">
              <a:buFont typeface="Arial" charset="0"/>
              <a:buAutoNum type="arabicPeriod"/>
            </a:pPr>
            <a:r>
              <a:rPr lang="en-US" sz="1900" b="0" dirty="0"/>
              <a:t>All tub-org(s) </a:t>
            </a:r>
            <a:r>
              <a:rPr lang="en-US" sz="1900" b="0" dirty="0" smtClean="0"/>
              <a:t>to which </a:t>
            </a:r>
            <a:r>
              <a:rPr lang="en-US" sz="1900" b="0" dirty="0"/>
              <a:t>the requestor has access </a:t>
            </a:r>
          </a:p>
          <a:p>
            <a:pPr marL="914400" lvl="1" indent="-457200" eaLnBrk="0" hangingPunct="0">
              <a:buFont typeface="Arial" charset="0"/>
              <a:buAutoNum type="arabicPeriod"/>
            </a:pPr>
            <a:r>
              <a:rPr lang="en-US" sz="1900" b="0" dirty="0"/>
              <a:t>Limited to CINA combinations for the CFY and CFY +</a:t>
            </a:r>
            <a:r>
              <a:rPr lang="en-US" sz="1900" b="0" dirty="0" smtClean="0"/>
              <a:t>1</a:t>
            </a:r>
            <a:endParaRPr lang="en-US" sz="1900" b="0" dirty="0"/>
          </a:p>
          <a:p>
            <a:pPr marL="914400" lvl="1" indent="-457200" eaLnBrk="0" hangingPunct="0">
              <a:buFont typeface="Arial" charset="0"/>
              <a:buAutoNum type="arabicPeriod"/>
            </a:pPr>
            <a:endParaRPr lang="en-US" sz="1900" b="0" dirty="0"/>
          </a:p>
          <a:p>
            <a:pPr eaLnBrk="0" hangingPunct="0">
              <a:buFont typeface="Arial" charset="0"/>
              <a:buChar char="•"/>
            </a:pPr>
            <a:r>
              <a:rPr lang="en-US" sz="1900" b="0" dirty="0" smtClean="0">
                <a:solidFill>
                  <a:schemeClr val="bg2"/>
                </a:solidFill>
              </a:rPr>
              <a:t>  Once </a:t>
            </a:r>
            <a:r>
              <a:rPr lang="en-US" sz="1900" b="0" dirty="0">
                <a:solidFill>
                  <a:schemeClr val="bg2"/>
                </a:solidFill>
              </a:rPr>
              <a:t>the </a:t>
            </a:r>
            <a:r>
              <a:rPr lang="en-US" sz="1900" b="0" dirty="0" err="1">
                <a:solidFill>
                  <a:schemeClr val="bg2"/>
                </a:solidFill>
              </a:rPr>
              <a:t>validator</a:t>
            </a:r>
            <a:r>
              <a:rPr lang="en-US" sz="1900" b="0" dirty="0">
                <a:solidFill>
                  <a:schemeClr val="bg2"/>
                </a:solidFill>
              </a:rPr>
              <a:t> </a:t>
            </a:r>
            <a:r>
              <a:rPr lang="en-US" sz="1900" b="0" dirty="0" smtClean="0">
                <a:solidFill>
                  <a:schemeClr val="bg2"/>
                </a:solidFill>
              </a:rPr>
              <a:t>has been run</a:t>
            </a:r>
            <a:r>
              <a:rPr lang="en-US" sz="1900" b="0" dirty="0">
                <a:solidFill>
                  <a:schemeClr val="bg2"/>
                </a:solidFill>
              </a:rPr>
              <a:t>, </a:t>
            </a:r>
            <a:r>
              <a:rPr lang="en-US" sz="1900" b="0" dirty="0" smtClean="0">
                <a:solidFill>
                  <a:schemeClr val="bg2"/>
                </a:solidFill>
              </a:rPr>
              <a:t>the Planner </a:t>
            </a:r>
            <a:r>
              <a:rPr lang="en-US" sz="1900" b="0" dirty="0">
                <a:solidFill>
                  <a:schemeClr val="bg2"/>
                </a:solidFill>
              </a:rPr>
              <a:t>will receive </a:t>
            </a:r>
            <a:r>
              <a:rPr lang="en-US" sz="1900" b="0" dirty="0" smtClean="0">
                <a:solidFill>
                  <a:schemeClr val="bg2"/>
                </a:solidFill>
              </a:rPr>
              <a:t>a </a:t>
            </a:r>
            <a:r>
              <a:rPr lang="en-US" sz="1900" b="0" dirty="0">
                <a:solidFill>
                  <a:schemeClr val="bg2"/>
                </a:solidFill>
              </a:rPr>
              <a:t>success message or a detailed description of invalid combinations/reasons for error(s). </a:t>
            </a:r>
          </a:p>
          <a:p>
            <a:pPr marL="914400" lvl="1" indent="-457200" eaLnBrk="0" hangingPunct="0"/>
            <a:endParaRPr lang="en-US" sz="1900" b="0" dirty="0"/>
          </a:p>
          <a:p>
            <a:pPr eaLnBrk="0" hangingPunct="0">
              <a:spcBef>
                <a:spcPct val="20000"/>
              </a:spcBef>
              <a:buFontTx/>
              <a:buChar char="•"/>
            </a:pPr>
            <a:endParaRPr lang="en-US" sz="2000" b="0" dirty="0">
              <a:solidFill>
                <a:schemeClr val="bg2"/>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idx="4294967295"/>
          </p:nvPr>
        </p:nvSpPr>
        <p:spPr/>
        <p:txBody>
          <a:bodyPr/>
          <a:lstStyle/>
          <a:p>
            <a:r>
              <a:rPr lang="en-US" smtClean="0">
                <a:solidFill>
                  <a:schemeClr val="bg2"/>
                </a:solidFill>
              </a:rPr>
              <a:t>CCID Validation – Message Examples</a:t>
            </a:r>
          </a:p>
        </p:txBody>
      </p:sp>
      <p:sp>
        <p:nvSpPr>
          <p:cNvPr id="105475" name="Rectangle 3"/>
          <p:cNvSpPr>
            <a:spLocks noGrp="1" noChangeArrowheads="1"/>
          </p:cNvSpPr>
          <p:nvPr>
            <p:ph type="body" idx="4294967295"/>
          </p:nvPr>
        </p:nvSpPr>
        <p:spPr>
          <a:xfrm>
            <a:off x="533400" y="1419225"/>
            <a:ext cx="8423275" cy="4829175"/>
          </a:xfrm>
        </p:spPr>
        <p:txBody>
          <a:bodyPr/>
          <a:lstStyle/>
          <a:p>
            <a:endParaRPr lang="en-US" smtClean="0"/>
          </a:p>
          <a:p>
            <a:pPr>
              <a:buFontTx/>
              <a:buNone/>
            </a:pPr>
            <a:endParaRPr lang="en-US" smtClean="0"/>
          </a:p>
        </p:txBody>
      </p:sp>
      <p:sp>
        <p:nvSpPr>
          <p:cNvPr id="105476" name="Rectangle 5"/>
          <p:cNvSpPr>
            <a:spLocks noChangeArrowheads="1"/>
          </p:cNvSpPr>
          <p:nvPr/>
        </p:nvSpPr>
        <p:spPr bwMode="auto">
          <a:xfrm>
            <a:off x="838200" y="1382713"/>
            <a:ext cx="7391400" cy="4616450"/>
          </a:xfrm>
          <a:prstGeom prst="rect">
            <a:avLst/>
          </a:prstGeom>
          <a:noFill/>
          <a:ln w="9525">
            <a:noFill/>
            <a:miter lim="800000"/>
            <a:headEnd/>
            <a:tailEnd/>
          </a:ln>
        </p:spPr>
        <p:txBody>
          <a:bodyPr>
            <a:spAutoFit/>
          </a:bodyPr>
          <a:lstStyle/>
          <a:p>
            <a:pPr eaLnBrk="0" hangingPunct="0"/>
            <a:r>
              <a:rPr lang="en-US" sz="1800" b="0" u="sng" dirty="0"/>
              <a:t>Success </a:t>
            </a:r>
            <a:r>
              <a:rPr lang="en-US" sz="1800" b="0" u="sng" dirty="0" smtClean="0"/>
              <a:t>Message:</a:t>
            </a:r>
            <a:endParaRPr lang="en-US" sz="1800" b="0" u="sng" dirty="0"/>
          </a:p>
          <a:p>
            <a:pPr eaLnBrk="0" hangingPunct="0"/>
            <a:endParaRPr lang="en-US" sz="1800" b="0" dirty="0"/>
          </a:p>
          <a:p>
            <a:pPr eaLnBrk="0" hangingPunct="0"/>
            <a:r>
              <a:rPr lang="en-US" sz="1800" b="0" dirty="0"/>
              <a:t>If all records passed validation then your e-mail should read: </a:t>
            </a:r>
          </a:p>
          <a:p>
            <a:pPr eaLnBrk="0" hangingPunct="0"/>
            <a:endParaRPr lang="en-US" sz="1800" b="0" i="1" dirty="0"/>
          </a:p>
          <a:p>
            <a:pPr eaLnBrk="0" hangingPunct="0"/>
            <a:r>
              <a:rPr lang="en-US" sz="1800" b="0" i="1" dirty="0"/>
              <a:t>“Your request to validate budgeted code combinations has been processed and all lines have passed validation”. </a:t>
            </a:r>
          </a:p>
          <a:p>
            <a:pPr eaLnBrk="0" hangingPunct="0"/>
            <a:endParaRPr lang="en-US" sz="1800" b="0" i="1" dirty="0"/>
          </a:p>
          <a:p>
            <a:pPr eaLnBrk="0" hangingPunct="0"/>
            <a:r>
              <a:rPr lang="en-US" sz="1800" b="0" u="sng" dirty="0"/>
              <a:t>Error </a:t>
            </a:r>
            <a:r>
              <a:rPr lang="en-US" sz="1800" b="0" u="sng" dirty="0" smtClean="0"/>
              <a:t>Message:</a:t>
            </a:r>
            <a:endParaRPr lang="en-US" sz="1800" b="0" u="sng" dirty="0"/>
          </a:p>
          <a:p>
            <a:pPr eaLnBrk="0" hangingPunct="0"/>
            <a:endParaRPr lang="en-US" sz="1800" b="0" dirty="0"/>
          </a:p>
          <a:p>
            <a:pPr eaLnBrk="0" hangingPunct="0"/>
            <a:r>
              <a:rPr lang="en-US" sz="1800" b="0" dirty="0"/>
              <a:t>If an invalid code combination is found your email should read: </a:t>
            </a:r>
          </a:p>
          <a:p>
            <a:pPr eaLnBrk="0" hangingPunct="0"/>
            <a:endParaRPr lang="en-US" sz="1800" b="0" dirty="0"/>
          </a:p>
          <a:p>
            <a:pPr eaLnBrk="0" hangingPunct="0"/>
            <a:r>
              <a:rPr lang="en-US" sz="1600" b="0" i="1" dirty="0"/>
              <a:t>“Your request to validate budgeted code combinations has been processed. Attached to this message are the records that failed validation and the corresponding error message. You will need to either remove these budgeted amounts from HUBS and enter them to a valid combination or work with your tub finance office to update cross-validation rules. Once you have resolved the error you should rerun the CCID Validation process.”</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idx="4294967295"/>
          </p:nvPr>
        </p:nvSpPr>
        <p:spPr/>
        <p:txBody>
          <a:bodyPr/>
          <a:lstStyle/>
          <a:p>
            <a:r>
              <a:rPr lang="en-US" smtClean="0"/>
              <a:t>Business Rule Review</a:t>
            </a:r>
          </a:p>
        </p:txBody>
      </p:sp>
      <p:sp>
        <p:nvSpPr>
          <p:cNvPr id="84995" name="Rectangle 3"/>
          <p:cNvSpPr>
            <a:spLocks noGrp="1" noChangeArrowheads="1"/>
          </p:cNvSpPr>
          <p:nvPr>
            <p:ph type="body" idx="4294967295"/>
          </p:nvPr>
        </p:nvSpPr>
        <p:spPr>
          <a:xfrm>
            <a:off x="533400" y="1419225"/>
            <a:ext cx="8423275" cy="4829175"/>
          </a:xfrm>
        </p:spPr>
        <p:txBody>
          <a:bodyPr/>
          <a:lstStyle/>
          <a:p>
            <a:endParaRPr lang="en-US" smtClean="0"/>
          </a:p>
          <a:p>
            <a:endParaRPr lang="en-US" smtClean="0"/>
          </a:p>
          <a:p>
            <a:pPr>
              <a:buFontTx/>
              <a:buNone/>
            </a:pPr>
            <a:endParaRPr lang="en-US" smtClean="0"/>
          </a:p>
        </p:txBody>
      </p:sp>
      <p:sp>
        <p:nvSpPr>
          <p:cNvPr id="84996" name="Rectangle 4"/>
          <p:cNvSpPr>
            <a:spLocks noChangeArrowheads="1"/>
          </p:cNvSpPr>
          <p:nvPr/>
        </p:nvSpPr>
        <p:spPr bwMode="auto">
          <a:xfrm>
            <a:off x="723900" y="1604963"/>
            <a:ext cx="7934325" cy="3414712"/>
          </a:xfrm>
          <a:prstGeom prst="rect">
            <a:avLst/>
          </a:prstGeom>
          <a:noFill/>
          <a:ln w="9525" algn="ctr">
            <a:noFill/>
            <a:miter lim="800000"/>
            <a:headEnd/>
            <a:tailEnd/>
          </a:ln>
        </p:spPr>
        <p:txBody>
          <a:bodyPr>
            <a:spAutoFit/>
          </a:bodyPr>
          <a:lstStyle/>
          <a:p>
            <a:pPr eaLnBrk="0" hangingPunct="0"/>
            <a:r>
              <a:rPr lang="en-US" sz="2000" b="0"/>
              <a:t>Business rules must be run in order for HUBS reports to immediately reflect changes or updates made to Plan Working.</a:t>
            </a:r>
          </a:p>
          <a:p>
            <a:pPr eaLnBrk="0" hangingPunct="0"/>
            <a:endParaRPr lang="en-US" sz="2000" b="0"/>
          </a:p>
          <a:p>
            <a:pPr eaLnBrk="0" hangingPunct="0"/>
            <a:r>
              <a:rPr lang="en-US" sz="2000"/>
              <a:t>CINA Business Rules:</a:t>
            </a:r>
          </a:p>
          <a:p>
            <a:pPr eaLnBrk="0" hangingPunct="0"/>
            <a:endParaRPr lang="en-US" sz="2000"/>
          </a:p>
          <a:p>
            <a:pPr marL="742950" lvl="1" indent="-285750" eaLnBrk="0" hangingPunct="0">
              <a:buFontTx/>
              <a:buChar char="•"/>
            </a:pPr>
            <a:r>
              <a:rPr lang="en-US" sz="2000" b="0"/>
              <a:t>(BRBC0)12b -  Imports salary information to the CINA cube.</a:t>
            </a:r>
          </a:p>
          <a:p>
            <a:pPr marL="742950" lvl="1" indent="-285750" eaLnBrk="0" hangingPunct="0">
              <a:buFontTx/>
              <a:buChar char="•"/>
            </a:pPr>
            <a:endParaRPr lang="en-US" sz="2000" b="0"/>
          </a:p>
          <a:p>
            <a:pPr marL="742950" lvl="1" indent="-285750" eaLnBrk="0" hangingPunct="0">
              <a:buFontTx/>
              <a:buChar char="•"/>
            </a:pPr>
            <a:r>
              <a:rPr lang="en-US" sz="2000" b="0"/>
              <a:t>(BRBC0)14 -  Aggregates Employee and CINA information so that CINA reports accurately reflect Plan Working updates.</a:t>
            </a:r>
          </a:p>
          <a:p>
            <a:pPr eaLnBrk="0" hangingPunct="0"/>
            <a:endParaRPr lang="en-US" sz="2000" b="0"/>
          </a:p>
          <a:p>
            <a:pPr eaLnBrk="0" hangingPunct="0"/>
            <a:endParaRPr lang="en-US" sz="1800" b="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idx="4294967295"/>
          </p:nvPr>
        </p:nvSpPr>
        <p:spPr/>
        <p:txBody>
          <a:bodyPr/>
          <a:lstStyle/>
          <a:p>
            <a:r>
              <a:rPr lang="en-US" smtClean="0"/>
              <a:t>CINA Reports - Overview</a:t>
            </a:r>
          </a:p>
        </p:txBody>
      </p:sp>
      <p:sp>
        <p:nvSpPr>
          <p:cNvPr id="16387" name="Rectangle 13"/>
          <p:cNvSpPr>
            <a:spLocks noGrp="1" noChangeArrowheads="1"/>
          </p:cNvSpPr>
          <p:nvPr>
            <p:ph type="body" idx="4294967295"/>
          </p:nvPr>
        </p:nvSpPr>
        <p:spPr>
          <a:xfrm>
            <a:off x="514350" y="1266825"/>
            <a:ext cx="8423275" cy="5410200"/>
          </a:xfrm>
        </p:spPr>
        <p:txBody>
          <a:bodyPr/>
          <a:lstStyle/>
          <a:p>
            <a:r>
              <a:rPr lang="en-US" sz="1800" smtClean="0"/>
              <a:t>FRBC030 – Budget Fund Balance Summary report </a:t>
            </a:r>
          </a:p>
          <a:p>
            <a:pPr lvl="1"/>
            <a:r>
              <a:rPr lang="en-US" sz="1500" smtClean="0"/>
              <a:t>Similar to a FGUUBR in CREW. </a:t>
            </a:r>
          </a:p>
          <a:p>
            <a:pPr lvl="1"/>
            <a:r>
              <a:rPr lang="en-US" sz="1500" smtClean="0"/>
              <a:t>Planner can choose 2 fiscal years to compare as well as a specific Scenario/Version, such as Plan/Q1 Forecast or Plan/FY11 Working.</a:t>
            </a:r>
          </a:p>
          <a:p>
            <a:pPr lvl="1"/>
            <a:r>
              <a:rPr lang="en-US" sz="1500" smtClean="0"/>
              <a:t>Provides data by Tera Object &amp; Fund, subtotal by fund type.</a:t>
            </a:r>
          </a:p>
          <a:p>
            <a:pPr lvl="1"/>
            <a:endParaRPr lang="en-US" sz="700" smtClean="0"/>
          </a:p>
          <a:p>
            <a:r>
              <a:rPr lang="en-US" sz="1800" smtClean="0"/>
              <a:t>FRBC133 – Budget Analysis by Object and Fund report</a:t>
            </a:r>
          </a:p>
          <a:p>
            <a:pPr lvl="1"/>
            <a:r>
              <a:rPr lang="en-US" sz="1500" smtClean="0"/>
              <a:t>Similar to a Budget Variance report in CREW.</a:t>
            </a:r>
          </a:p>
          <a:p>
            <a:pPr lvl="1"/>
            <a:r>
              <a:rPr lang="en-US" sz="1500" smtClean="0"/>
              <a:t>Income and expenses listed separately by fund.</a:t>
            </a:r>
          </a:p>
          <a:p>
            <a:pPr lvl="1"/>
            <a:r>
              <a:rPr lang="en-US" sz="1500" smtClean="0"/>
              <a:t>Data subtotaled by individual fund.</a:t>
            </a:r>
          </a:p>
          <a:p>
            <a:pPr lvl="1">
              <a:buFont typeface="Wingdings" pitchFamily="2" charset="2"/>
              <a:buNone/>
            </a:pPr>
            <a:endParaRPr lang="en-US" sz="800" smtClean="0"/>
          </a:p>
          <a:p>
            <a:r>
              <a:rPr lang="en-US" sz="1800" smtClean="0"/>
              <a:t>FRBC27d – Budget Analysis by Act-Sub &amp; Fund report</a:t>
            </a:r>
          </a:p>
          <a:p>
            <a:pPr lvl="1"/>
            <a:r>
              <a:rPr lang="en-US" sz="1500" smtClean="0"/>
              <a:t>Similar to Budget Variance report in CREW.</a:t>
            </a:r>
          </a:p>
          <a:p>
            <a:pPr lvl="1"/>
            <a:r>
              <a:rPr lang="en-US" sz="1500" smtClean="0"/>
              <a:t>Income and expenses listed separately by Act-Sub.</a:t>
            </a:r>
          </a:p>
          <a:p>
            <a:pPr lvl="1"/>
            <a:r>
              <a:rPr lang="en-US" sz="1500" smtClean="0"/>
              <a:t>Data subtotaled by specific Act-Sub; no fund information provided.</a:t>
            </a:r>
          </a:p>
          <a:p>
            <a:pPr lvl="1"/>
            <a:endParaRPr lang="en-US" sz="800" smtClean="0"/>
          </a:p>
          <a:p>
            <a:r>
              <a:rPr lang="en-US" sz="1800" smtClean="0"/>
              <a:t>FROC132 – Fund Balance Detail report</a:t>
            </a:r>
          </a:p>
          <a:p>
            <a:pPr lvl="1"/>
            <a:r>
              <a:rPr lang="en-US" sz="1500" smtClean="0"/>
              <a:t>Compares three fiscal years (Prior, Current, Target).</a:t>
            </a:r>
          </a:p>
          <a:p>
            <a:pPr lvl="1"/>
            <a:r>
              <a:rPr lang="en-US" sz="1500" smtClean="0"/>
              <a:t>Provides data by Giga Object w/ability to drill down to child level object code.</a:t>
            </a:r>
          </a:p>
          <a:p>
            <a:pPr lvl="1"/>
            <a:r>
              <a:rPr lang="en-US" sz="1500" smtClean="0"/>
              <a:t>Planner can select a specific Version (FY11/FY12 Working, Q1/Q2 Forecast).</a:t>
            </a:r>
          </a:p>
          <a:p>
            <a:pPr lvl="1">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r>
              <a:rPr lang="en-US" smtClean="0"/>
              <a:t>Internet Browser Compatibility</a:t>
            </a:r>
          </a:p>
        </p:txBody>
      </p:sp>
      <p:sp>
        <p:nvSpPr>
          <p:cNvPr id="72706" name="Text Box 9"/>
          <p:cNvSpPr txBox="1">
            <a:spLocks noChangeArrowheads="1"/>
          </p:cNvSpPr>
          <p:nvPr/>
        </p:nvSpPr>
        <p:spPr bwMode="auto">
          <a:xfrm>
            <a:off x="762000" y="5486400"/>
            <a:ext cx="3124200" cy="447675"/>
          </a:xfrm>
          <a:prstGeom prst="rect">
            <a:avLst/>
          </a:prstGeom>
          <a:noFill/>
          <a:ln w="9525" algn="ctr">
            <a:noFill/>
            <a:miter lim="800000"/>
            <a:headEnd/>
            <a:tailEnd/>
          </a:ln>
        </p:spPr>
        <p:txBody>
          <a:bodyPr>
            <a:spAutoFit/>
          </a:bodyPr>
          <a:lstStyle/>
          <a:p>
            <a:pPr eaLnBrk="0" hangingPunct="0">
              <a:lnSpc>
                <a:spcPts val="2800"/>
              </a:lnSpc>
              <a:spcBef>
                <a:spcPct val="50000"/>
              </a:spcBef>
            </a:pPr>
            <a:endParaRPr lang="en-US"/>
          </a:p>
        </p:txBody>
      </p:sp>
      <p:sp>
        <p:nvSpPr>
          <p:cNvPr id="6" name="Rectangle 3"/>
          <p:cNvSpPr txBox="1">
            <a:spLocks noChangeArrowheads="1"/>
          </p:cNvSpPr>
          <p:nvPr/>
        </p:nvSpPr>
        <p:spPr bwMode="auto">
          <a:xfrm>
            <a:off x="381000" y="1447800"/>
            <a:ext cx="8077200" cy="4495800"/>
          </a:xfrm>
          <a:prstGeom prst="rect">
            <a:avLst/>
          </a:prstGeom>
          <a:noFill/>
          <a:ln w="9525">
            <a:noFill/>
            <a:miter lim="800000"/>
            <a:headEnd/>
            <a:tailEnd/>
          </a:ln>
        </p:spPr>
        <p:txBody>
          <a:bodyPr/>
          <a:lstStyle/>
          <a:p>
            <a:pPr marL="457200" indent="-228600" eaLnBrk="0" hangingPunct="0">
              <a:spcBef>
                <a:spcPct val="20000"/>
              </a:spcBef>
              <a:buFont typeface="Arial" pitchFamily="34" charset="0"/>
              <a:buChar char="•"/>
              <a:defRPr/>
            </a:pPr>
            <a:r>
              <a:rPr lang="en-US" sz="1800" b="0" kern="0" dirty="0">
                <a:solidFill>
                  <a:schemeClr val="bg2"/>
                </a:solidFill>
                <a:latin typeface="+mn-lt"/>
                <a:cs typeface="+mn-cs"/>
              </a:rPr>
              <a:t>Internet Explorer 7 is the recommended and supported browser for HUBS.</a:t>
            </a:r>
          </a:p>
          <a:p>
            <a:pPr marL="457200" indent="-228600" eaLnBrk="0" hangingPunct="0">
              <a:spcBef>
                <a:spcPct val="20000"/>
              </a:spcBef>
              <a:defRPr/>
            </a:pPr>
            <a:endParaRPr lang="en-US" sz="1800" b="0" kern="0" dirty="0">
              <a:solidFill>
                <a:schemeClr val="bg2"/>
              </a:solidFill>
              <a:latin typeface="+mn-lt"/>
              <a:cs typeface="+mn-cs"/>
            </a:endParaRPr>
          </a:p>
          <a:p>
            <a:pPr marL="457200" indent="-228600" eaLnBrk="0" hangingPunct="0">
              <a:spcBef>
                <a:spcPct val="20000"/>
              </a:spcBef>
              <a:buFontTx/>
              <a:buChar char="•"/>
              <a:defRPr/>
            </a:pPr>
            <a:r>
              <a:rPr lang="en-US" sz="1800" b="0" kern="0" dirty="0">
                <a:solidFill>
                  <a:schemeClr val="bg2"/>
                </a:solidFill>
                <a:latin typeface="+mn-lt"/>
                <a:cs typeface="+mn-cs"/>
              </a:rPr>
              <a:t>Mozilla Firefox 3.6.x </a:t>
            </a:r>
            <a:r>
              <a:rPr lang="en-US" sz="1800" b="0" u="sng" kern="0" dirty="0">
                <a:solidFill>
                  <a:schemeClr val="bg2"/>
                </a:solidFill>
                <a:latin typeface="+mn-lt"/>
                <a:cs typeface="+mn-cs"/>
              </a:rPr>
              <a:t>is not</a:t>
            </a:r>
            <a:r>
              <a:rPr lang="en-US" sz="1800" b="0" kern="0" dirty="0">
                <a:solidFill>
                  <a:schemeClr val="bg2"/>
                </a:solidFill>
                <a:latin typeface="+mn-lt"/>
                <a:cs typeface="+mn-cs"/>
              </a:rPr>
              <a:t> compatible and </a:t>
            </a:r>
            <a:r>
              <a:rPr lang="en-US" sz="1800" b="0" u="sng" kern="0" dirty="0">
                <a:latin typeface="+mn-lt"/>
                <a:cs typeface="+mn-cs"/>
              </a:rPr>
              <a:t>will not work</a:t>
            </a:r>
            <a:r>
              <a:rPr lang="en-US" sz="1800" b="0" kern="0" dirty="0">
                <a:latin typeface="+mn-lt"/>
                <a:cs typeface="+mn-cs"/>
              </a:rPr>
              <a:t> </a:t>
            </a:r>
            <a:r>
              <a:rPr lang="en-US" sz="1800" b="0" kern="0" dirty="0">
                <a:solidFill>
                  <a:schemeClr val="bg2"/>
                </a:solidFill>
                <a:latin typeface="+mn-lt"/>
                <a:cs typeface="+mn-cs"/>
              </a:rPr>
              <a:t>with HUBS.</a:t>
            </a:r>
          </a:p>
          <a:p>
            <a:pPr marL="914400" lvl="1" indent="-228600" eaLnBrk="0" hangingPunct="0">
              <a:spcBef>
                <a:spcPct val="20000"/>
              </a:spcBef>
              <a:defRPr/>
            </a:pPr>
            <a:r>
              <a:rPr lang="en-US" sz="1800" b="0" i="1" kern="0" dirty="0">
                <a:solidFill>
                  <a:schemeClr val="bg2"/>
                </a:solidFill>
                <a:latin typeface="+mn-lt"/>
                <a:cs typeface="+mn-cs"/>
              </a:rPr>
              <a:t>(Firefox users should use version 3.5.x instead.)</a:t>
            </a:r>
          </a:p>
          <a:p>
            <a:pPr marL="914400" lvl="1" indent="-228600" eaLnBrk="0" hangingPunct="0">
              <a:spcBef>
                <a:spcPct val="20000"/>
              </a:spcBef>
              <a:buFontTx/>
              <a:buChar char="•"/>
              <a:defRPr/>
            </a:pPr>
            <a:endParaRPr lang="en-US" sz="1800" b="0" kern="0" dirty="0">
              <a:solidFill>
                <a:schemeClr val="bg2"/>
              </a:solidFill>
              <a:latin typeface="+mn-lt"/>
              <a:cs typeface="+mn-cs"/>
            </a:endParaRPr>
          </a:p>
          <a:p>
            <a:pPr marL="457200" indent="-228600" eaLnBrk="0" hangingPunct="0">
              <a:spcBef>
                <a:spcPct val="20000"/>
              </a:spcBef>
              <a:buFontTx/>
              <a:buChar char="•"/>
              <a:defRPr/>
            </a:pPr>
            <a:r>
              <a:rPr lang="en-US" sz="1800" b="0" kern="0" dirty="0">
                <a:solidFill>
                  <a:schemeClr val="bg2"/>
                </a:solidFill>
                <a:cs typeface="+mn-cs"/>
              </a:rPr>
              <a:t>Internet Explorer 8 is not recommended for use with HUBS; however, the HUBS team has identified a configuration update that </a:t>
            </a:r>
            <a:r>
              <a:rPr lang="en-US" sz="1800" b="0" u="sng" kern="0" dirty="0">
                <a:solidFill>
                  <a:schemeClr val="bg2"/>
                </a:solidFill>
                <a:cs typeface="+mn-cs"/>
              </a:rPr>
              <a:t>does allow</a:t>
            </a:r>
            <a:r>
              <a:rPr lang="en-US" sz="1800" b="0" kern="0" dirty="0">
                <a:solidFill>
                  <a:schemeClr val="bg2"/>
                </a:solidFill>
                <a:cs typeface="+mn-cs"/>
              </a:rPr>
              <a:t> IE8 to be used with HUBS.  Since it isn’t officially supported, it is possible that there may be some “quirks” during use.</a:t>
            </a:r>
          </a:p>
          <a:p>
            <a:pPr marL="914400" lvl="1" indent="-228600" eaLnBrk="0" hangingPunct="0">
              <a:spcBef>
                <a:spcPct val="20000"/>
              </a:spcBef>
              <a:defRPr/>
            </a:pPr>
            <a:endParaRPr lang="en-US" sz="1800" kern="0" dirty="0">
              <a:solidFill>
                <a:schemeClr val="bg2"/>
              </a:solidFill>
              <a:latin typeface="+mn-lt"/>
              <a:cs typeface="+mn-cs"/>
            </a:endParaRPr>
          </a:p>
          <a:p>
            <a:pPr marL="457200" indent="-228600" eaLnBrk="0" hangingPunct="0">
              <a:spcBef>
                <a:spcPct val="20000"/>
              </a:spcBef>
              <a:defRPr/>
            </a:pPr>
            <a:endParaRPr lang="en-US" sz="1800" kern="0" dirty="0">
              <a:solidFill>
                <a:schemeClr val="bg2"/>
              </a:solidFill>
              <a:latin typeface="+mn-lt"/>
              <a:cs typeface="+mn-cs"/>
            </a:endParaRP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idx="4294967295"/>
          </p:nvPr>
        </p:nvSpPr>
        <p:spPr/>
        <p:txBody>
          <a:bodyPr/>
          <a:lstStyle/>
          <a:p>
            <a:pPr eaLnBrk="1" hangingPunct="1"/>
            <a:r>
              <a:rPr lang="en-US" smtClean="0"/>
              <a:t>Training Contacts/Resource Information</a:t>
            </a:r>
            <a:endParaRPr lang="en-US" smtClean="0">
              <a:solidFill>
                <a:srgbClr val="FF3300"/>
              </a:solidFill>
            </a:endParaRPr>
          </a:p>
        </p:txBody>
      </p:sp>
      <p:sp>
        <p:nvSpPr>
          <p:cNvPr id="109571" name="Rectangle 9"/>
          <p:cNvSpPr>
            <a:spLocks noChangeArrowheads="1"/>
          </p:cNvSpPr>
          <p:nvPr/>
        </p:nvSpPr>
        <p:spPr bwMode="auto">
          <a:xfrm>
            <a:off x="617538" y="1219200"/>
            <a:ext cx="8316912" cy="5133975"/>
          </a:xfrm>
          <a:prstGeom prst="rect">
            <a:avLst/>
          </a:prstGeom>
          <a:noFill/>
          <a:ln w="9525">
            <a:noFill/>
            <a:miter lim="800000"/>
            <a:headEnd/>
            <a:tailEnd/>
          </a:ln>
        </p:spPr>
        <p:txBody>
          <a:bodyPr/>
          <a:lstStyle/>
          <a:p>
            <a:pPr marL="234950" indent="-234950" eaLnBrk="0" hangingPunct="0">
              <a:spcBef>
                <a:spcPct val="20000"/>
              </a:spcBef>
            </a:pPr>
            <a:endParaRPr lang="en-US" b="0" dirty="0"/>
          </a:p>
          <a:p>
            <a:pPr marL="234950" indent="-234950" eaLnBrk="0" hangingPunct="0">
              <a:spcBef>
                <a:spcPct val="20000"/>
              </a:spcBef>
              <a:buFontTx/>
              <a:buChar char="•"/>
            </a:pPr>
            <a:r>
              <a:rPr lang="en-US" sz="2400" dirty="0"/>
              <a:t>ASAP - </a:t>
            </a:r>
            <a:r>
              <a:rPr lang="en-US" sz="2400" b="0" dirty="0"/>
              <a:t>fasasap@fas.harvard.edu, x6-7136</a:t>
            </a:r>
          </a:p>
          <a:p>
            <a:pPr marL="234950" indent="-234950" eaLnBrk="0" hangingPunct="0">
              <a:spcBef>
                <a:spcPct val="20000"/>
              </a:spcBef>
            </a:pPr>
            <a:endParaRPr lang="en-US" sz="900" b="0" dirty="0"/>
          </a:p>
          <a:p>
            <a:pPr marL="234950" indent="-234950" eaLnBrk="0" hangingPunct="0">
              <a:spcBef>
                <a:spcPct val="20000"/>
              </a:spcBef>
              <a:buFontTx/>
              <a:buChar char="•"/>
            </a:pPr>
            <a:r>
              <a:rPr lang="en-US" sz="2400" dirty="0"/>
              <a:t>FAS Office of Finance </a:t>
            </a:r>
            <a:r>
              <a:rPr lang="en-US" sz="2400" dirty="0" err="1"/>
              <a:t>iSite</a:t>
            </a:r>
            <a:r>
              <a:rPr lang="en-US" sz="2400" b="0" dirty="0"/>
              <a:t> -</a:t>
            </a:r>
            <a:r>
              <a:rPr lang="en-US" sz="2400" b="0" dirty="0">
                <a:solidFill>
                  <a:srgbClr val="FF3300"/>
                </a:solidFill>
              </a:rPr>
              <a:t> </a:t>
            </a:r>
            <a:r>
              <a:rPr lang="en-US" sz="2400" b="0" dirty="0"/>
              <a:t>http</a:t>
            </a:r>
            <a:r>
              <a:rPr lang="en-US" sz="2400" b="0" dirty="0" smtClean="0"/>
              <a:t>://fas.finance.harvard.edu</a:t>
            </a:r>
            <a:endParaRPr lang="en-US" sz="2400" b="0" dirty="0"/>
          </a:p>
          <a:p>
            <a:pPr marL="692150" lvl="1" indent="-234950" eaLnBrk="0" hangingPunct="0">
              <a:spcBef>
                <a:spcPct val="20000"/>
              </a:spcBef>
              <a:buFontTx/>
              <a:buChar char="•"/>
            </a:pPr>
            <a:r>
              <a:rPr lang="en-US" sz="2400" b="0" dirty="0" smtClean="0"/>
              <a:t>Reference </a:t>
            </a:r>
            <a:r>
              <a:rPr lang="en-US" sz="2400" b="0" dirty="0"/>
              <a:t>Materials/Work Instructions</a:t>
            </a:r>
          </a:p>
          <a:p>
            <a:pPr marL="692150" lvl="1" indent="-234950" eaLnBrk="0" hangingPunct="0">
              <a:spcBef>
                <a:spcPct val="20000"/>
              </a:spcBef>
              <a:buFontTx/>
              <a:buChar char="•"/>
            </a:pPr>
            <a:endParaRPr lang="en-US" b="0" dirty="0">
              <a:solidFill>
                <a:srgbClr val="FF3300"/>
              </a:solidFill>
            </a:endParaRPr>
          </a:p>
          <a:p>
            <a:pPr marL="234950" indent="-234950" eaLnBrk="0" hangingPunct="0">
              <a:spcBef>
                <a:spcPct val="20000"/>
              </a:spcBef>
              <a:buFontTx/>
              <a:buChar char="•"/>
            </a:pPr>
            <a:r>
              <a:rPr lang="en-US" sz="2400" dirty="0"/>
              <a:t>Eureka</a:t>
            </a:r>
            <a:r>
              <a:rPr lang="en-US" sz="2400" b="0" dirty="0"/>
              <a:t> – http://eureka.harvard.edu</a:t>
            </a:r>
          </a:p>
          <a:p>
            <a:pPr marL="692150" lvl="1" indent="-234950" eaLnBrk="0" hangingPunct="0">
              <a:spcBef>
                <a:spcPct val="20000"/>
              </a:spcBef>
              <a:buFontTx/>
              <a:buChar char="•"/>
            </a:pPr>
            <a:r>
              <a:rPr lang="en-US" sz="2400" b="0" dirty="0"/>
              <a:t>HUBS Zoom In to Data </a:t>
            </a:r>
            <a:r>
              <a:rPr lang="en-US" sz="2400" b="0" dirty="0" err="1"/>
              <a:t>W</a:t>
            </a:r>
            <a:r>
              <a:rPr lang="en-US" sz="2400" b="0" dirty="0" err="1" smtClean="0"/>
              <a:t>ebforms</a:t>
            </a:r>
            <a:r>
              <a:rPr lang="en-US" sz="2400" b="0" dirty="0" smtClean="0"/>
              <a:t> </a:t>
            </a:r>
            <a:r>
              <a:rPr lang="en-US" sz="2400" b="0" dirty="0"/>
              <a:t>course</a:t>
            </a:r>
          </a:p>
          <a:p>
            <a:pPr marL="234950" indent="-234950" eaLnBrk="0" hangingPunct="0">
              <a:spcBef>
                <a:spcPct val="20000"/>
              </a:spcBef>
              <a:buFontTx/>
              <a:buChar char="•"/>
            </a:pPr>
            <a:endParaRPr lang="en-US" b="0" dirty="0"/>
          </a:p>
          <a:p>
            <a:pPr marL="234950" indent="-234950" eaLnBrk="0" hangingPunct="0">
              <a:spcBef>
                <a:spcPct val="20000"/>
              </a:spcBef>
              <a:buFontTx/>
              <a:buChar char="•"/>
            </a:pPr>
            <a:r>
              <a:rPr lang="en-US" sz="2400" dirty="0" smtClean="0"/>
              <a:t>HUIT </a:t>
            </a:r>
            <a:r>
              <a:rPr lang="en-US" sz="2400" dirty="0"/>
              <a:t>Help Desk</a:t>
            </a:r>
            <a:r>
              <a:rPr lang="en-US" sz="2400" b="0" dirty="0"/>
              <a:t> – x6-2001</a:t>
            </a:r>
          </a:p>
          <a:p>
            <a:pPr marL="234950" indent="-234950" eaLnBrk="0" hangingPunct="0">
              <a:spcBef>
                <a:spcPct val="20000"/>
              </a:spcBef>
            </a:pPr>
            <a:r>
              <a:rPr lang="en-US" sz="1800" b="0" dirty="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idx="4294967295"/>
          </p:nvPr>
        </p:nvSpPr>
        <p:spPr/>
        <p:txBody>
          <a:bodyPr/>
          <a:lstStyle/>
          <a:p>
            <a:pPr eaLnBrk="1" hangingPunct="1"/>
            <a:r>
              <a:rPr lang="en-US" dirty="0" smtClean="0"/>
              <a:t>HUBS Scenario/Version Overview </a:t>
            </a:r>
          </a:p>
        </p:txBody>
      </p:sp>
      <p:sp>
        <p:nvSpPr>
          <p:cNvPr id="80899" name="Rectangle 358"/>
          <p:cNvSpPr>
            <a:spLocks noChangeArrowheads="1"/>
          </p:cNvSpPr>
          <p:nvPr/>
        </p:nvSpPr>
        <p:spPr bwMode="auto">
          <a:xfrm>
            <a:off x="720725" y="5038725"/>
            <a:ext cx="8423275" cy="1387475"/>
          </a:xfrm>
          <a:prstGeom prst="rect">
            <a:avLst/>
          </a:prstGeom>
          <a:noFill/>
          <a:ln w="9525">
            <a:noFill/>
            <a:miter lim="800000"/>
            <a:headEnd/>
            <a:tailEnd/>
          </a:ln>
        </p:spPr>
        <p:txBody>
          <a:bodyPr/>
          <a:lstStyle/>
          <a:p>
            <a:pPr marL="234950" indent="-234950">
              <a:spcBef>
                <a:spcPct val="20000"/>
              </a:spcBef>
              <a:buFontTx/>
              <a:buChar char="•"/>
            </a:pPr>
            <a:r>
              <a:rPr lang="en-US" sz="2000" b="0">
                <a:solidFill>
                  <a:schemeClr val="bg2"/>
                </a:solidFill>
              </a:rPr>
              <a:t>Planners enter data into Plan Working.</a:t>
            </a:r>
          </a:p>
          <a:p>
            <a:pPr marL="234950" indent="-234950">
              <a:spcBef>
                <a:spcPct val="20000"/>
              </a:spcBef>
              <a:buFontTx/>
              <a:buChar char="•"/>
            </a:pPr>
            <a:r>
              <a:rPr lang="en-US" sz="2000" b="0">
                <a:solidFill>
                  <a:schemeClr val="bg2"/>
                </a:solidFill>
              </a:rPr>
              <a:t>Budget data is copied from Plan Working to Q1 forecast, Q2 forecast, Tub Submission, Corporation, and Budget Final.</a:t>
            </a:r>
          </a:p>
          <a:p>
            <a:pPr marL="234950" indent="-234950">
              <a:spcBef>
                <a:spcPct val="20000"/>
              </a:spcBef>
              <a:buFontTx/>
              <a:buChar char="•"/>
            </a:pPr>
            <a:r>
              <a:rPr lang="en-US" sz="2000" b="0">
                <a:solidFill>
                  <a:schemeClr val="bg2"/>
                </a:solidFill>
              </a:rPr>
              <a:t>TFO can also copy Plan Working to Draft 1, Draft 2, Draft 3.</a:t>
            </a:r>
          </a:p>
        </p:txBody>
      </p:sp>
      <p:graphicFrame>
        <p:nvGraphicFramePr>
          <p:cNvPr id="5" name="Object 4"/>
          <p:cNvGraphicFramePr>
            <a:graphicFrameLocks noChangeAspect="1"/>
          </p:cNvGraphicFramePr>
          <p:nvPr/>
        </p:nvGraphicFramePr>
        <p:xfrm>
          <a:off x="1181100" y="1657350"/>
          <a:ext cx="6781800" cy="3114675"/>
        </p:xfrm>
        <a:graphic>
          <a:graphicData uri="http://schemas.openxmlformats.org/presentationml/2006/ole">
            <mc:AlternateContent xmlns:mc="http://schemas.openxmlformats.org/markup-compatibility/2006">
              <mc:Choice xmlns:v="urn:schemas-microsoft-com:vml" Requires="v">
                <p:oleObj spid="_x0000_s110597" name="Worksheet" r:id="rId5" imgW="6781784" imgH="1771552" progId="Excel.Sheet.12">
                  <p:embed/>
                </p:oleObj>
              </mc:Choice>
              <mc:Fallback>
                <p:oleObj name="Worksheet" r:id="rId5" imgW="6781784" imgH="1771552" progId="Excel.Sheet.12">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81100" y="1657350"/>
                        <a:ext cx="6781800" cy="3114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idx="4294967295"/>
          </p:nvPr>
        </p:nvSpPr>
        <p:spPr/>
        <p:txBody>
          <a:bodyPr/>
          <a:lstStyle/>
          <a:p>
            <a:pPr eaLnBrk="1" hangingPunct="1"/>
            <a:r>
              <a:rPr lang="en-US" dirty="0" smtClean="0"/>
              <a:t>CREW Scenario/Version Translation</a:t>
            </a:r>
          </a:p>
        </p:txBody>
      </p:sp>
      <p:graphicFrame>
        <p:nvGraphicFramePr>
          <p:cNvPr id="81923" name="Object 3"/>
          <p:cNvGraphicFramePr>
            <a:graphicFrameLocks noChangeAspect="1"/>
          </p:cNvGraphicFramePr>
          <p:nvPr/>
        </p:nvGraphicFramePr>
        <p:xfrm>
          <a:off x="1293813" y="1652588"/>
          <a:ext cx="6416675" cy="4264025"/>
        </p:xfrm>
        <a:graphic>
          <a:graphicData uri="http://schemas.openxmlformats.org/presentationml/2006/ole">
            <mc:AlternateContent xmlns:mc="http://schemas.openxmlformats.org/markup-compatibility/2006">
              <mc:Choice xmlns:v="urn:schemas-microsoft-com:vml" Requires="v">
                <p:oleObj spid="_x0000_s81926" name="Worksheet" r:id="rId5" imgW="3838437" imgH="2485976" progId="Excel.Sheet.12">
                  <p:embed/>
                </p:oleObj>
              </mc:Choice>
              <mc:Fallback>
                <p:oleObj name="Worksheet" r:id="rId5" imgW="3838437" imgH="2485976" progId="Excel.Sheet.12">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3813" y="1652588"/>
                        <a:ext cx="6416675" cy="4264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Number Placeholder 4"/>
          <p:cNvSpPr>
            <a:spLocks noGrp="1"/>
          </p:cNvSpPr>
          <p:nvPr>
            <p:ph type="sldNum" sz="quarter" idx="4294967295"/>
          </p:nvPr>
        </p:nvSpPr>
        <p:spPr bwMode="auto">
          <a:xfrm>
            <a:off x="84138" y="6465888"/>
            <a:ext cx="587375" cy="366712"/>
          </a:xfrm>
          <a:prstGeom prst="rect">
            <a:avLst/>
          </a:prstGeom>
          <a:noFill/>
          <a:ln>
            <a:miter lim="800000"/>
            <a:headEnd/>
            <a:tailEnd/>
          </a:ln>
        </p:spPr>
        <p:txBody>
          <a:bodyPr/>
          <a:lstStyle/>
          <a:p>
            <a:pPr eaLnBrk="0" hangingPunct="0"/>
            <a:fld id="{6015BB7C-FFDF-4B22-9DE5-596BEA2E2099}" type="slidenum">
              <a:rPr lang="en-US"/>
              <a:pPr eaLnBrk="0" hangingPunct="0"/>
              <a:t>4</a:t>
            </a:fld>
            <a:endParaRPr lang="en-US"/>
          </a:p>
        </p:txBody>
      </p:sp>
      <p:sp>
        <p:nvSpPr>
          <p:cNvPr id="28674" name="Rectangle 2"/>
          <p:cNvSpPr>
            <a:spLocks noGrp="1" noChangeArrowheads="1"/>
          </p:cNvSpPr>
          <p:nvPr>
            <p:ph type="title"/>
          </p:nvPr>
        </p:nvSpPr>
        <p:spPr/>
        <p:txBody>
          <a:bodyPr/>
          <a:lstStyle/>
          <a:p>
            <a:r>
              <a:rPr lang="en-US" sz="2800" dirty="0" smtClean="0"/>
              <a:t>General Budgeting Tips</a:t>
            </a:r>
          </a:p>
        </p:txBody>
      </p:sp>
      <p:sp>
        <p:nvSpPr>
          <p:cNvPr id="28675" name="Rectangle 3"/>
          <p:cNvSpPr>
            <a:spLocks noGrp="1" noChangeArrowheads="1"/>
          </p:cNvSpPr>
          <p:nvPr>
            <p:ph type="body" sz="half" idx="1"/>
          </p:nvPr>
        </p:nvSpPr>
        <p:spPr>
          <a:xfrm>
            <a:off x="752475" y="1262063"/>
            <a:ext cx="7777163" cy="4759325"/>
          </a:xfrm>
        </p:spPr>
        <p:txBody>
          <a:bodyPr/>
          <a:lstStyle/>
          <a:p>
            <a:r>
              <a:rPr lang="en-US" sz="2400" dirty="0" err="1" smtClean="0"/>
              <a:t>Depts</a:t>
            </a:r>
            <a:r>
              <a:rPr lang="en-US" sz="2400" dirty="0" smtClean="0"/>
              <a:t> and Tubs need to enter a budget at a 33-digit level across all funds </a:t>
            </a:r>
          </a:p>
          <a:p>
            <a:pPr>
              <a:buFont typeface="Wingdings" pitchFamily="2" charset="2"/>
              <a:buNone/>
            </a:pPr>
            <a:endParaRPr lang="en-US" sz="900" dirty="0" smtClean="0"/>
          </a:p>
          <a:p>
            <a:r>
              <a:rPr lang="en-US" sz="2400" dirty="0" smtClean="0"/>
              <a:t>Budget any income that is not pre-populated</a:t>
            </a:r>
          </a:p>
          <a:p>
            <a:pPr>
              <a:buFont typeface="Wingdings" pitchFamily="2" charset="2"/>
              <a:buNone/>
            </a:pPr>
            <a:endParaRPr lang="en-US" sz="900" dirty="0" smtClean="0"/>
          </a:p>
          <a:p>
            <a:r>
              <a:rPr lang="en-US" sz="2400" dirty="0" smtClean="0"/>
              <a:t>Budget for the 15% assessment on gifts:</a:t>
            </a:r>
          </a:p>
          <a:p>
            <a:pPr lvl="1"/>
            <a:r>
              <a:rPr lang="en-US" sz="2200" dirty="0" smtClean="0"/>
              <a:t>Budget expenses for 85% of gift income</a:t>
            </a:r>
          </a:p>
          <a:p>
            <a:pPr lvl="1"/>
            <a:r>
              <a:rPr lang="en-US" sz="2200" dirty="0" smtClean="0"/>
              <a:t>Budget remaining 15% in 8922 as gift AEA</a:t>
            </a:r>
          </a:p>
          <a:p>
            <a:pPr lvl="1"/>
            <a:r>
              <a:rPr lang="en-US" sz="2200" dirty="0" smtClean="0"/>
              <a:t>Assessment is based on the previous month’s expenses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3"/>
          <p:cNvSpPr>
            <a:spLocks noGrp="1"/>
          </p:cNvSpPr>
          <p:nvPr>
            <p:ph type="sldNum" sz="quarter" idx="4294967295"/>
          </p:nvPr>
        </p:nvSpPr>
        <p:spPr bwMode="auto">
          <a:xfrm>
            <a:off x="84138" y="6465888"/>
            <a:ext cx="587375" cy="366712"/>
          </a:xfrm>
          <a:prstGeom prst="rect">
            <a:avLst/>
          </a:prstGeom>
          <a:noFill/>
          <a:ln>
            <a:miter lim="800000"/>
            <a:headEnd/>
            <a:tailEnd/>
          </a:ln>
        </p:spPr>
        <p:txBody>
          <a:bodyPr/>
          <a:lstStyle/>
          <a:p>
            <a:pPr eaLnBrk="0" hangingPunct="0"/>
            <a:fld id="{253230A6-C9AC-4241-8456-989E98D47355}" type="slidenum">
              <a:rPr lang="en-US"/>
              <a:pPr eaLnBrk="0" hangingPunct="0"/>
              <a:t>5</a:t>
            </a:fld>
            <a:endParaRPr lang="en-US"/>
          </a:p>
        </p:txBody>
      </p:sp>
      <p:sp>
        <p:nvSpPr>
          <p:cNvPr id="30722" name="Rectangle 5"/>
          <p:cNvSpPr>
            <a:spLocks noGrp="1" noChangeArrowheads="1"/>
          </p:cNvSpPr>
          <p:nvPr>
            <p:ph type="title"/>
          </p:nvPr>
        </p:nvSpPr>
        <p:spPr>
          <a:xfrm>
            <a:off x="1143000" y="284163"/>
            <a:ext cx="8001000" cy="609600"/>
          </a:xfrm>
        </p:spPr>
        <p:txBody>
          <a:bodyPr/>
          <a:lstStyle/>
          <a:p>
            <a:r>
              <a:rPr lang="en-US" sz="2400" dirty="0" smtClean="0"/>
              <a:t>Questions to Consider When Budgeting</a:t>
            </a:r>
          </a:p>
        </p:txBody>
      </p:sp>
      <p:sp>
        <p:nvSpPr>
          <p:cNvPr id="30723" name="Text Box 7"/>
          <p:cNvSpPr txBox="1">
            <a:spLocks noChangeArrowheads="1"/>
          </p:cNvSpPr>
          <p:nvPr/>
        </p:nvSpPr>
        <p:spPr bwMode="auto">
          <a:xfrm>
            <a:off x="1420813" y="2122488"/>
            <a:ext cx="6907212" cy="396875"/>
          </a:xfrm>
          <a:prstGeom prst="rect">
            <a:avLst/>
          </a:prstGeom>
          <a:noFill/>
          <a:ln w="9525" algn="ctr">
            <a:noFill/>
            <a:miter lim="800000"/>
            <a:headEnd/>
            <a:tailEnd/>
          </a:ln>
        </p:spPr>
        <p:txBody>
          <a:bodyPr>
            <a:spAutoFit/>
          </a:bodyPr>
          <a:lstStyle/>
          <a:p>
            <a:pPr eaLnBrk="0" hangingPunct="0"/>
            <a:endParaRPr lang="en-US"/>
          </a:p>
        </p:txBody>
      </p:sp>
      <p:sp>
        <p:nvSpPr>
          <p:cNvPr id="30724" name="Text Box 8"/>
          <p:cNvSpPr txBox="1">
            <a:spLocks noChangeArrowheads="1"/>
          </p:cNvSpPr>
          <p:nvPr/>
        </p:nvSpPr>
        <p:spPr bwMode="auto">
          <a:xfrm>
            <a:off x="666750" y="1400175"/>
            <a:ext cx="7127875" cy="4568825"/>
          </a:xfrm>
          <a:prstGeom prst="rect">
            <a:avLst/>
          </a:prstGeom>
          <a:noFill/>
          <a:ln w="9525" algn="ctr">
            <a:noFill/>
            <a:miter lim="800000"/>
            <a:headEnd/>
            <a:tailEnd/>
          </a:ln>
        </p:spPr>
        <p:txBody>
          <a:bodyPr>
            <a:spAutoFit/>
          </a:bodyPr>
          <a:lstStyle/>
          <a:p>
            <a:pPr eaLnBrk="0" hangingPunct="0">
              <a:buFont typeface="Wingdings" pitchFamily="2" charset="2"/>
              <a:buNone/>
            </a:pPr>
            <a:r>
              <a:rPr lang="en-US" sz="2400" b="0"/>
              <a:t>Possible increases to a budget:</a:t>
            </a:r>
          </a:p>
          <a:p>
            <a:pPr eaLnBrk="0" hangingPunct="0">
              <a:buFont typeface="Arial" charset="0"/>
              <a:buChar char="•"/>
            </a:pPr>
            <a:endParaRPr lang="en-US" sz="900"/>
          </a:p>
          <a:p>
            <a:pPr eaLnBrk="0" hangingPunct="0">
              <a:buFont typeface="Arial" charset="0"/>
              <a:buChar char="•"/>
            </a:pPr>
            <a:r>
              <a:rPr lang="en-US" sz="2000" b="0"/>
              <a:t>  Approved staff additions</a:t>
            </a:r>
          </a:p>
          <a:p>
            <a:pPr eaLnBrk="0" hangingPunct="0">
              <a:buFont typeface="Arial" charset="0"/>
              <a:buChar char="•"/>
            </a:pPr>
            <a:r>
              <a:rPr lang="en-US" sz="2000" b="0"/>
              <a:t>  New initiatives of Chair/Director </a:t>
            </a:r>
          </a:p>
          <a:p>
            <a:pPr eaLnBrk="0" hangingPunct="0">
              <a:buFont typeface="Arial" charset="0"/>
              <a:buChar char="•"/>
            </a:pPr>
            <a:r>
              <a:rPr lang="en-US" sz="2000" b="0"/>
              <a:t>  Equipment purchases</a:t>
            </a:r>
          </a:p>
          <a:p>
            <a:pPr eaLnBrk="0" hangingPunct="0">
              <a:buFont typeface="Arial" charset="0"/>
              <a:buChar char="•"/>
            </a:pPr>
            <a:r>
              <a:rPr lang="en-US" sz="2000" b="0"/>
              <a:t>  New workshops or conferences</a:t>
            </a:r>
          </a:p>
          <a:p>
            <a:pPr eaLnBrk="0" hangingPunct="0">
              <a:buFont typeface="Arial" charset="0"/>
              <a:buChar char="•"/>
            </a:pPr>
            <a:endParaRPr lang="en-US" sz="2400" b="0"/>
          </a:p>
          <a:p>
            <a:pPr eaLnBrk="0" hangingPunct="0"/>
            <a:r>
              <a:rPr lang="en-US" sz="2400" b="0"/>
              <a:t>Possible decreases to a budget:</a:t>
            </a:r>
            <a:r>
              <a:rPr lang="en-US" sz="2000" b="0"/>
              <a:t> </a:t>
            </a:r>
          </a:p>
          <a:p>
            <a:pPr eaLnBrk="0" hangingPunct="0"/>
            <a:endParaRPr lang="en-US" sz="900" b="0"/>
          </a:p>
          <a:p>
            <a:pPr eaLnBrk="0" hangingPunct="0">
              <a:buFont typeface="Arial" charset="0"/>
              <a:buChar char="•"/>
            </a:pPr>
            <a:r>
              <a:rPr lang="en-US" sz="2000" b="0"/>
              <a:t>  Reduction in supplies and materials</a:t>
            </a:r>
          </a:p>
          <a:p>
            <a:pPr eaLnBrk="0" hangingPunct="0">
              <a:buFont typeface="Arial" charset="0"/>
              <a:buChar char="•"/>
            </a:pPr>
            <a:r>
              <a:rPr lang="en-US" sz="2000" b="0"/>
              <a:t>  Review of vendor contracts (ie. Poland Springs, Ikon)</a:t>
            </a:r>
          </a:p>
          <a:p>
            <a:pPr eaLnBrk="0" hangingPunct="0">
              <a:buFont typeface="Arial" charset="0"/>
              <a:buChar char="•"/>
            </a:pPr>
            <a:r>
              <a:rPr lang="en-US" sz="2000" b="0"/>
              <a:t>  Review of telephone expenses</a:t>
            </a:r>
          </a:p>
          <a:p>
            <a:pPr eaLnBrk="0" hangingPunct="0">
              <a:buFont typeface="Arial" charset="0"/>
              <a:buChar char="•"/>
            </a:pPr>
            <a:r>
              <a:rPr lang="en-US" sz="2000" b="0"/>
              <a:t>  Reduction in catering costs</a:t>
            </a:r>
          </a:p>
          <a:p>
            <a:pPr eaLnBrk="0" hangingPunct="0">
              <a:buFont typeface="Arial" charset="0"/>
              <a:buChar char="•"/>
            </a:pPr>
            <a:r>
              <a:rPr lang="en-US" sz="2000" b="0"/>
              <a:t>  Reduction in computer costs</a:t>
            </a:r>
          </a:p>
          <a:p>
            <a:pPr eaLnBrk="0" hangingPunct="0">
              <a:buFont typeface="Wingdings" pitchFamily="2" charset="2"/>
              <a:buNone/>
            </a:pPr>
            <a:endParaRPr lang="en-US" sz="240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r>
              <a:rPr lang="en-US" smtClean="0"/>
              <a:t>New Features:</a:t>
            </a:r>
            <a:br>
              <a:rPr lang="en-US" smtClean="0"/>
            </a:br>
            <a:r>
              <a:rPr lang="en-US" smtClean="0"/>
              <a:t>Adding New Object Codes </a:t>
            </a:r>
          </a:p>
        </p:txBody>
      </p:sp>
      <p:sp>
        <p:nvSpPr>
          <p:cNvPr id="57346" name="Rectangle 3"/>
          <p:cNvSpPr>
            <a:spLocks noGrp="1" noChangeArrowheads="1"/>
          </p:cNvSpPr>
          <p:nvPr>
            <p:ph idx="1"/>
          </p:nvPr>
        </p:nvSpPr>
        <p:spPr>
          <a:xfrm>
            <a:off x="457200" y="1447800"/>
            <a:ext cx="8534400" cy="990600"/>
          </a:xfrm>
        </p:spPr>
        <p:txBody>
          <a:bodyPr/>
          <a:lstStyle/>
          <a:p>
            <a:pPr marL="457200" indent="-342900">
              <a:buFontTx/>
              <a:buNone/>
            </a:pPr>
            <a:r>
              <a:rPr lang="en-US" b="1" smtClean="0"/>
              <a:t>    There is now an alternative to using the “Catch-All” webforms, which will allow planners to enter budget data to new object codes which have not historically be used.</a:t>
            </a:r>
          </a:p>
        </p:txBody>
      </p:sp>
      <p:sp>
        <p:nvSpPr>
          <p:cNvPr id="57347" name="Text Box 9"/>
          <p:cNvSpPr txBox="1">
            <a:spLocks noChangeArrowheads="1"/>
          </p:cNvSpPr>
          <p:nvPr/>
        </p:nvSpPr>
        <p:spPr bwMode="auto">
          <a:xfrm>
            <a:off x="762000" y="5486400"/>
            <a:ext cx="3124200" cy="447675"/>
          </a:xfrm>
          <a:prstGeom prst="rect">
            <a:avLst/>
          </a:prstGeom>
          <a:noFill/>
          <a:ln w="9525" algn="ctr">
            <a:noFill/>
            <a:miter lim="800000"/>
            <a:headEnd/>
            <a:tailEnd/>
          </a:ln>
        </p:spPr>
        <p:txBody>
          <a:bodyPr>
            <a:spAutoFit/>
          </a:bodyPr>
          <a:lstStyle/>
          <a:p>
            <a:pPr eaLnBrk="0" hangingPunct="0">
              <a:lnSpc>
                <a:spcPts val="2800"/>
              </a:lnSpc>
              <a:spcBef>
                <a:spcPct val="50000"/>
              </a:spcBef>
            </a:pPr>
            <a:endParaRPr lang="en-US"/>
          </a:p>
        </p:txBody>
      </p:sp>
      <p:sp>
        <p:nvSpPr>
          <p:cNvPr id="6" name="Rectangle 3"/>
          <p:cNvSpPr txBox="1">
            <a:spLocks noChangeArrowheads="1"/>
          </p:cNvSpPr>
          <p:nvPr/>
        </p:nvSpPr>
        <p:spPr bwMode="auto">
          <a:xfrm>
            <a:off x="381000" y="2590800"/>
            <a:ext cx="8305800" cy="3581400"/>
          </a:xfrm>
          <a:prstGeom prst="rect">
            <a:avLst/>
          </a:prstGeom>
          <a:noFill/>
          <a:ln w="9525">
            <a:noFill/>
            <a:miter lim="800000"/>
            <a:headEnd/>
            <a:tailEnd/>
          </a:ln>
        </p:spPr>
        <p:txBody>
          <a:bodyPr/>
          <a:lstStyle/>
          <a:p>
            <a:pPr marL="457200" indent="-228600" eaLnBrk="0" hangingPunct="0">
              <a:spcBef>
                <a:spcPct val="20000"/>
              </a:spcBef>
              <a:buFontTx/>
              <a:buChar char="•"/>
            </a:pPr>
            <a:r>
              <a:rPr lang="en-US" sz="2000" b="0">
                <a:solidFill>
                  <a:schemeClr val="bg2"/>
                </a:solidFill>
              </a:rPr>
              <a:t>Users can access the option to budget a new Object by “right-clicking” within the CINA webforms.</a:t>
            </a:r>
          </a:p>
          <a:p>
            <a:pPr marL="457200" indent="-228600" eaLnBrk="0" hangingPunct="0">
              <a:spcBef>
                <a:spcPct val="20000"/>
              </a:spcBef>
              <a:buFontTx/>
              <a:buChar char="•"/>
            </a:pPr>
            <a:endParaRPr lang="en-US" sz="2000" b="0">
              <a:solidFill>
                <a:schemeClr val="bg2"/>
              </a:solidFill>
            </a:endParaRPr>
          </a:p>
          <a:p>
            <a:pPr marL="457200" indent="-228600" eaLnBrk="0" hangingPunct="0">
              <a:spcBef>
                <a:spcPct val="20000"/>
              </a:spcBef>
              <a:buFontTx/>
              <a:buChar char="•"/>
            </a:pPr>
            <a:r>
              <a:rPr lang="en-US" sz="2000" b="0">
                <a:solidFill>
                  <a:schemeClr val="bg2"/>
                </a:solidFill>
              </a:rPr>
              <a:t>This option is only available in Application 20 for non-salary activity.</a:t>
            </a:r>
          </a:p>
          <a:p>
            <a:pPr marL="457200" indent="-228600" eaLnBrk="0" hangingPunct="0">
              <a:spcBef>
                <a:spcPct val="20000"/>
              </a:spcBef>
              <a:buFontTx/>
              <a:buChar char="•"/>
            </a:pPr>
            <a:endParaRPr lang="en-US" sz="2000" b="0">
              <a:solidFill>
                <a:schemeClr val="bg2"/>
              </a:solidFill>
            </a:endParaRPr>
          </a:p>
          <a:p>
            <a:pPr marL="457200" indent="-228600" eaLnBrk="0" hangingPunct="0">
              <a:spcBef>
                <a:spcPct val="20000"/>
              </a:spcBef>
              <a:buFontTx/>
              <a:buChar char="•"/>
            </a:pPr>
            <a:endParaRPr lang="en-US" sz="1800">
              <a:solidFill>
                <a:schemeClr val="bg2"/>
              </a:solidFill>
            </a:endParaRPr>
          </a:p>
          <a:p>
            <a:pPr marL="457200" indent="-228600" eaLnBrk="0" hangingPunct="0">
              <a:spcBef>
                <a:spcPct val="20000"/>
              </a:spcBef>
            </a:pPr>
            <a:endParaRPr lang="en-US" sz="1800">
              <a:solidFill>
                <a:schemeClr val="bg2"/>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p:txBody>
          <a:bodyPr/>
          <a:lstStyle/>
          <a:p>
            <a:r>
              <a:rPr lang="en-US" smtClean="0"/>
              <a:t>New Features:</a:t>
            </a:r>
            <a:br>
              <a:rPr lang="en-US" smtClean="0"/>
            </a:br>
            <a:r>
              <a:rPr lang="en-US" smtClean="0"/>
              <a:t>Adding New Object Codes</a:t>
            </a:r>
          </a:p>
        </p:txBody>
      </p:sp>
      <p:sp>
        <p:nvSpPr>
          <p:cNvPr id="58370" name="Text Box 9"/>
          <p:cNvSpPr txBox="1">
            <a:spLocks noChangeArrowheads="1"/>
          </p:cNvSpPr>
          <p:nvPr/>
        </p:nvSpPr>
        <p:spPr bwMode="auto">
          <a:xfrm>
            <a:off x="762000" y="5486400"/>
            <a:ext cx="3124200" cy="447675"/>
          </a:xfrm>
          <a:prstGeom prst="rect">
            <a:avLst/>
          </a:prstGeom>
          <a:noFill/>
          <a:ln w="9525" algn="ctr">
            <a:noFill/>
            <a:miter lim="800000"/>
            <a:headEnd/>
            <a:tailEnd/>
          </a:ln>
        </p:spPr>
        <p:txBody>
          <a:bodyPr>
            <a:spAutoFit/>
          </a:bodyPr>
          <a:lstStyle/>
          <a:p>
            <a:pPr eaLnBrk="0" hangingPunct="0">
              <a:lnSpc>
                <a:spcPts val="2800"/>
              </a:lnSpc>
              <a:spcBef>
                <a:spcPct val="50000"/>
              </a:spcBef>
            </a:pPr>
            <a:endParaRPr lang="en-US"/>
          </a:p>
        </p:txBody>
      </p:sp>
      <p:pic>
        <p:nvPicPr>
          <p:cNvPr id="58371" name="Picture 3" descr="159 Right Click.jpg"/>
          <p:cNvPicPr>
            <a:picLocks noChangeAspect="1"/>
          </p:cNvPicPr>
          <p:nvPr/>
        </p:nvPicPr>
        <p:blipFill>
          <a:blip r:embed="rId2" cstate="print"/>
          <a:srcRect/>
          <a:stretch>
            <a:fillRect/>
          </a:stretch>
        </p:blipFill>
        <p:spPr bwMode="auto">
          <a:xfrm>
            <a:off x="762000" y="2057400"/>
            <a:ext cx="7162800" cy="4330700"/>
          </a:xfrm>
          <a:prstGeom prst="rect">
            <a:avLst/>
          </a:prstGeom>
          <a:noFill/>
          <a:ln w="9525">
            <a:solidFill>
              <a:schemeClr val="tx1"/>
            </a:solidFill>
            <a:miter lim="800000"/>
            <a:headEnd/>
            <a:tailEnd/>
          </a:ln>
        </p:spPr>
      </p:pic>
      <p:sp>
        <p:nvSpPr>
          <p:cNvPr id="58372" name="TextBox 4"/>
          <p:cNvSpPr txBox="1">
            <a:spLocks noChangeArrowheads="1"/>
          </p:cNvSpPr>
          <p:nvPr/>
        </p:nvSpPr>
        <p:spPr bwMode="auto">
          <a:xfrm>
            <a:off x="609600" y="1343025"/>
            <a:ext cx="7315200" cy="450850"/>
          </a:xfrm>
          <a:prstGeom prst="rect">
            <a:avLst/>
          </a:prstGeom>
          <a:noFill/>
          <a:ln w="9525">
            <a:noFill/>
            <a:miter lim="800000"/>
            <a:headEnd/>
            <a:tailEnd/>
          </a:ln>
        </p:spPr>
        <p:txBody>
          <a:bodyPr>
            <a:spAutoFit/>
          </a:bodyPr>
          <a:lstStyle/>
          <a:p>
            <a:pPr eaLnBrk="0" hangingPunct="0">
              <a:lnSpc>
                <a:spcPts val="2800"/>
              </a:lnSpc>
            </a:pPr>
            <a:r>
              <a:rPr lang="en-US">
                <a:solidFill>
                  <a:srgbClr val="C00000"/>
                </a:solidFill>
              </a:rPr>
              <a:t> </a:t>
            </a:r>
            <a:r>
              <a:rPr lang="en-US" sz="1800"/>
              <a:t>Right-Click to budget a new object code.</a:t>
            </a:r>
            <a:endParaRPr lang="en-US" sz="1600"/>
          </a:p>
        </p:txBody>
      </p:sp>
      <p:sp>
        <p:nvSpPr>
          <p:cNvPr id="58373" name="Rectangle 5"/>
          <p:cNvSpPr>
            <a:spLocks noChangeArrowheads="1"/>
          </p:cNvSpPr>
          <p:nvPr/>
        </p:nvSpPr>
        <p:spPr bwMode="auto">
          <a:xfrm>
            <a:off x="3810000" y="5715000"/>
            <a:ext cx="2286000" cy="533400"/>
          </a:xfrm>
          <a:prstGeom prst="rect">
            <a:avLst/>
          </a:prstGeom>
          <a:noFill/>
          <a:ln w="38100" algn="ctr">
            <a:solidFill>
              <a:srgbClr val="C00000"/>
            </a:solidFill>
            <a:round/>
            <a:headEnd/>
            <a:tailEnd/>
          </a:ln>
        </p:spPr>
        <p:txBody>
          <a:bodyPr anchor="ctr"/>
          <a:lstStyle/>
          <a:p>
            <a:pPr eaLnBrk="0" hangingPunct="0">
              <a:lnSpc>
                <a:spcPts val="2800"/>
              </a:lnSpc>
            </a:pPr>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p:txBody>
          <a:bodyPr/>
          <a:lstStyle/>
          <a:p>
            <a:r>
              <a:rPr lang="en-US" dirty="0" smtClean="0"/>
              <a:t>Enter Budget for New Object Code</a:t>
            </a:r>
          </a:p>
        </p:txBody>
      </p:sp>
      <p:sp>
        <p:nvSpPr>
          <p:cNvPr id="59394" name="Text Box 9"/>
          <p:cNvSpPr txBox="1">
            <a:spLocks noChangeArrowheads="1"/>
          </p:cNvSpPr>
          <p:nvPr/>
        </p:nvSpPr>
        <p:spPr bwMode="auto">
          <a:xfrm>
            <a:off x="762000" y="5486400"/>
            <a:ext cx="3124200" cy="447675"/>
          </a:xfrm>
          <a:prstGeom prst="rect">
            <a:avLst/>
          </a:prstGeom>
          <a:noFill/>
          <a:ln w="9525" algn="ctr">
            <a:noFill/>
            <a:miter lim="800000"/>
            <a:headEnd/>
            <a:tailEnd/>
          </a:ln>
        </p:spPr>
        <p:txBody>
          <a:bodyPr>
            <a:spAutoFit/>
          </a:bodyPr>
          <a:lstStyle/>
          <a:p>
            <a:pPr eaLnBrk="0" hangingPunct="0">
              <a:lnSpc>
                <a:spcPts val="2800"/>
              </a:lnSpc>
              <a:spcBef>
                <a:spcPct val="50000"/>
              </a:spcBef>
            </a:pPr>
            <a:endParaRPr lang="en-US"/>
          </a:p>
        </p:txBody>
      </p:sp>
      <p:pic>
        <p:nvPicPr>
          <p:cNvPr id="59395" name="Picture 5" descr="159 After.jpg"/>
          <p:cNvPicPr>
            <a:picLocks noChangeAspect="1"/>
          </p:cNvPicPr>
          <p:nvPr/>
        </p:nvPicPr>
        <p:blipFill>
          <a:blip r:embed="rId2" cstate="print"/>
          <a:srcRect/>
          <a:stretch>
            <a:fillRect/>
          </a:stretch>
        </p:blipFill>
        <p:spPr bwMode="auto">
          <a:xfrm>
            <a:off x="685800" y="2667000"/>
            <a:ext cx="6940550" cy="3910013"/>
          </a:xfrm>
          <a:prstGeom prst="rect">
            <a:avLst/>
          </a:prstGeom>
          <a:noFill/>
          <a:ln w="9525">
            <a:solidFill>
              <a:schemeClr val="tx1"/>
            </a:solidFill>
            <a:miter lim="800000"/>
            <a:headEnd/>
            <a:tailEnd/>
          </a:ln>
        </p:spPr>
      </p:pic>
      <p:pic>
        <p:nvPicPr>
          <p:cNvPr id="59396" name="Picture 4" descr="159 Prompt.jpg"/>
          <p:cNvPicPr>
            <a:picLocks noChangeAspect="1"/>
          </p:cNvPicPr>
          <p:nvPr/>
        </p:nvPicPr>
        <p:blipFill>
          <a:blip r:embed="rId3" cstate="print"/>
          <a:srcRect/>
          <a:stretch>
            <a:fillRect/>
          </a:stretch>
        </p:blipFill>
        <p:spPr bwMode="auto">
          <a:xfrm>
            <a:off x="5410200" y="1295400"/>
            <a:ext cx="3584575" cy="3552825"/>
          </a:xfrm>
          <a:prstGeom prst="rect">
            <a:avLst/>
          </a:prstGeom>
          <a:noFill/>
          <a:ln w="9525">
            <a:noFill/>
            <a:miter lim="800000"/>
            <a:headEnd/>
            <a:tailEnd/>
          </a:ln>
        </p:spPr>
      </p:pic>
      <p:sp>
        <p:nvSpPr>
          <p:cNvPr id="59397" name="TextBox 6"/>
          <p:cNvSpPr txBox="1">
            <a:spLocks noChangeArrowheads="1"/>
          </p:cNvSpPr>
          <p:nvPr/>
        </p:nvSpPr>
        <p:spPr bwMode="auto">
          <a:xfrm>
            <a:off x="838200" y="5029200"/>
            <a:ext cx="4953000" cy="450850"/>
          </a:xfrm>
          <a:prstGeom prst="rect">
            <a:avLst/>
          </a:prstGeom>
          <a:solidFill>
            <a:schemeClr val="bg1"/>
          </a:solidFill>
          <a:ln w="9525">
            <a:solidFill>
              <a:schemeClr val="tx1"/>
            </a:solidFill>
            <a:miter lim="800000"/>
            <a:headEnd/>
            <a:tailEnd/>
          </a:ln>
        </p:spPr>
        <p:txBody>
          <a:bodyPr>
            <a:spAutoFit/>
          </a:bodyPr>
          <a:lstStyle/>
          <a:p>
            <a:pPr eaLnBrk="0" hangingPunct="0">
              <a:lnSpc>
                <a:spcPts val="2800"/>
              </a:lnSpc>
            </a:pPr>
            <a:r>
              <a:rPr lang="en-US" sz="1600"/>
              <a:t>Object Added to Form with Budget Amount</a:t>
            </a:r>
          </a:p>
        </p:txBody>
      </p:sp>
      <p:sp>
        <p:nvSpPr>
          <p:cNvPr id="59398" name="TextBox 7"/>
          <p:cNvSpPr txBox="1">
            <a:spLocks noChangeArrowheads="1"/>
          </p:cNvSpPr>
          <p:nvPr/>
        </p:nvSpPr>
        <p:spPr bwMode="auto">
          <a:xfrm>
            <a:off x="609600" y="1752600"/>
            <a:ext cx="4953000" cy="407988"/>
          </a:xfrm>
          <a:prstGeom prst="rect">
            <a:avLst/>
          </a:prstGeom>
          <a:noFill/>
          <a:ln w="9525">
            <a:noFill/>
            <a:miter lim="800000"/>
            <a:headEnd/>
            <a:tailEnd/>
          </a:ln>
        </p:spPr>
        <p:txBody>
          <a:bodyPr>
            <a:spAutoFit/>
          </a:bodyPr>
          <a:lstStyle/>
          <a:p>
            <a:pPr eaLnBrk="0" hangingPunct="0">
              <a:lnSpc>
                <a:spcPts val="2800"/>
              </a:lnSpc>
            </a:pPr>
            <a:r>
              <a:rPr lang="en-US" sz="1600"/>
              <a:t>Complete Prompts: 8570 for $12,500 in FY12 </a:t>
            </a:r>
          </a:p>
        </p:txBody>
      </p:sp>
      <p:sp>
        <p:nvSpPr>
          <p:cNvPr id="59399" name="Rectangle 8"/>
          <p:cNvSpPr>
            <a:spLocks noChangeArrowheads="1"/>
          </p:cNvSpPr>
          <p:nvPr/>
        </p:nvSpPr>
        <p:spPr bwMode="auto">
          <a:xfrm>
            <a:off x="685800" y="5943600"/>
            <a:ext cx="6858000" cy="228600"/>
          </a:xfrm>
          <a:prstGeom prst="rect">
            <a:avLst/>
          </a:prstGeom>
          <a:noFill/>
          <a:ln w="38100" algn="ctr">
            <a:solidFill>
              <a:srgbClr val="C00000"/>
            </a:solidFill>
            <a:round/>
            <a:headEnd/>
            <a:tailEnd/>
          </a:ln>
        </p:spPr>
        <p:txBody>
          <a:bodyPr anchor="ctr"/>
          <a:lstStyle/>
          <a:p>
            <a:pPr eaLnBrk="0" hangingPunct="0">
              <a:lnSpc>
                <a:spcPts val="2800"/>
              </a:lnSpc>
            </a:pPr>
            <a:endParaRPr lang="en-US"/>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r>
              <a:rPr lang="en-US" dirty="0" smtClean="0"/>
              <a:t>Employee Cube Right-Click Menus</a:t>
            </a:r>
          </a:p>
        </p:txBody>
      </p:sp>
      <p:sp>
        <p:nvSpPr>
          <p:cNvPr id="60418" name="Text Box 9"/>
          <p:cNvSpPr txBox="1">
            <a:spLocks noChangeArrowheads="1"/>
          </p:cNvSpPr>
          <p:nvPr/>
        </p:nvSpPr>
        <p:spPr bwMode="auto">
          <a:xfrm>
            <a:off x="762000" y="5486400"/>
            <a:ext cx="3124200" cy="447675"/>
          </a:xfrm>
          <a:prstGeom prst="rect">
            <a:avLst/>
          </a:prstGeom>
          <a:noFill/>
          <a:ln w="9525" algn="ctr">
            <a:noFill/>
            <a:miter lim="800000"/>
            <a:headEnd/>
            <a:tailEnd/>
          </a:ln>
        </p:spPr>
        <p:txBody>
          <a:bodyPr>
            <a:spAutoFit/>
          </a:bodyPr>
          <a:lstStyle/>
          <a:p>
            <a:pPr eaLnBrk="0" hangingPunct="0">
              <a:lnSpc>
                <a:spcPts val="2800"/>
              </a:lnSpc>
              <a:spcBef>
                <a:spcPct val="50000"/>
              </a:spcBef>
            </a:pPr>
            <a:endParaRPr lang="en-US"/>
          </a:p>
        </p:txBody>
      </p:sp>
      <p:pic>
        <p:nvPicPr>
          <p:cNvPr id="60419" name="Picture 6" descr="104 Menu a.jpg"/>
          <p:cNvPicPr>
            <a:picLocks noChangeAspect="1"/>
          </p:cNvPicPr>
          <p:nvPr/>
        </p:nvPicPr>
        <p:blipFill>
          <a:blip r:embed="rId2" cstate="print"/>
          <a:srcRect/>
          <a:stretch>
            <a:fillRect/>
          </a:stretch>
        </p:blipFill>
        <p:spPr bwMode="auto">
          <a:xfrm>
            <a:off x="533400" y="1533525"/>
            <a:ext cx="8382000" cy="2019300"/>
          </a:xfrm>
          <a:prstGeom prst="rect">
            <a:avLst/>
          </a:prstGeom>
          <a:noFill/>
          <a:ln w="9525">
            <a:solidFill>
              <a:schemeClr val="tx1"/>
            </a:solidFill>
            <a:miter lim="800000"/>
            <a:headEnd/>
            <a:tailEnd/>
          </a:ln>
        </p:spPr>
      </p:pic>
      <p:sp>
        <p:nvSpPr>
          <p:cNvPr id="60420" name="TextBox 8"/>
          <p:cNvSpPr txBox="1">
            <a:spLocks noChangeArrowheads="1"/>
          </p:cNvSpPr>
          <p:nvPr/>
        </p:nvSpPr>
        <p:spPr bwMode="auto">
          <a:xfrm>
            <a:off x="647700" y="1057275"/>
            <a:ext cx="8382000" cy="407988"/>
          </a:xfrm>
          <a:prstGeom prst="rect">
            <a:avLst/>
          </a:prstGeom>
          <a:noFill/>
          <a:ln w="9525">
            <a:noFill/>
            <a:miter lim="800000"/>
            <a:headEnd/>
            <a:tailEnd/>
          </a:ln>
        </p:spPr>
        <p:txBody>
          <a:bodyPr>
            <a:spAutoFit/>
          </a:bodyPr>
          <a:lstStyle/>
          <a:p>
            <a:pPr algn="ctr" eaLnBrk="0" hangingPunct="0">
              <a:lnSpc>
                <a:spcPts val="2800"/>
              </a:lnSpc>
            </a:pPr>
            <a:r>
              <a:rPr lang="en-US" sz="1600"/>
              <a:t>WFBE104 Edit Employee Data by Tub-Org</a:t>
            </a:r>
          </a:p>
        </p:txBody>
      </p:sp>
      <p:sp>
        <p:nvSpPr>
          <p:cNvPr id="60421" name="Rectangle 10"/>
          <p:cNvSpPr>
            <a:spLocks noChangeArrowheads="1"/>
          </p:cNvSpPr>
          <p:nvPr/>
        </p:nvSpPr>
        <p:spPr bwMode="auto">
          <a:xfrm>
            <a:off x="5334000" y="1981200"/>
            <a:ext cx="3581400" cy="762000"/>
          </a:xfrm>
          <a:prstGeom prst="rect">
            <a:avLst/>
          </a:prstGeom>
          <a:noFill/>
          <a:ln w="38100" algn="ctr">
            <a:solidFill>
              <a:srgbClr val="C00000"/>
            </a:solidFill>
            <a:round/>
            <a:headEnd/>
            <a:tailEnd/>
          </a:ln>
        </p:spPr>
        <p:txBody>
          <a:bodyPr anchor="ctr"/>
          <a:lstStyle/>
          <a:p>
            <a:pPr eaLnBrk="0" hangingPunct="0">
              <a:lnSpc>
                <a:spcPts val="2800"/>
              </a:lnSpc>
            </a:pPr>
            <a:endParaRPr lang="en-US"/>
          </a:p>
        </p:txBody>
      </p:sp>
      <p:sp>
        <p:nvSpPr>
          <p:cNvPr id="60422" name="TextBox 8"/>
          <p:cNvSpPr txBox="1">
            <a:spLocks noChangeArrowheads="1"/>
          </p:cNvSpPr>
          <p:nvPr/>
        </p:nvSpPr>
        <p:spPr bwMode="auto">
          <a:xfrm>
            <a:off x="600075" y="3762375"/>
            <a:ext cx="8382000" cy="450850"/>
          </a:xfrm>
          <a:prstGeom prst="rect">
            <a:avLst/>
          </a:prstGeom>
          <a:noFill/>
          <a:ln w="9525">
            <a:noFill/>
            <a:miter lim="800000"/>
            <a:headEnd/>
            <a:tailEnd/>
          </a:ln>
        </p:spPr>
        <p:txBody>
          <a:bodyPr>
            <a:spAutoFit/>
          </a:bodyPr>
          <a:lstStyle/>
          <a:p>
            <a:pPr algn="ctr" eaLnBrk="0" hangingPunct="0">
              <a:lnSpc>
                <a:spcPts val="2800"/>
              </a:lnSpc>
            </a:pPr>
            <a:r>
              <a:rPr lang="en-US" sz="1600"/>
              <a:t>WFBE10 Edit Employee Distributions by Individual</a:t>
            </a:r>
          </a:p>
        </p:txBody>
      </p:sp>
      <p:pic>
        <p:nvPicPr>
          <p:cNvPr id="60423" name="Picture 2"/>
          <p:cNvPicPr>
            <a:picLocks noChangeAspect="1" noChangeArrowheads="1"/>
          </p:cNvPicPr>
          <p:nvPr/>
        </p:nvPicPr>
        <p:blipFill>
          <a:blip r:embed="rId3" cstate="print"/>
          <a:srcRect/>
          <a:stretch>
            <a:fillRect/>
          </a:stretch>
        </p:blipFill>
        <p:spPr bwMode="auto">
          <a:xfrm>
            <a:off x="1033463" y="4133850"/>
            <a:ext cx="7034212" cy="2357438"/>
          </a:xfrm>
          <a:prstGeom prst="rect">
            <a:avLst/>
          </a:prstGeom>
          <a:noFill/>
          <a:ln w="9525">
            <a:noFill/>
            <a:miter lim="800000"/>
            <a:headEnd/>
            <a:tailEnd/>
          </a:ln>
        </p:spPr>
      </p:pic>
      <p:sp>
        <p:nvSpPr>
          <p:cNvPr id="60424" name="Rectangle 9"/>
          <p:cNvSpPr>
            <a:spLocks noChangeArrowheads="1"/>
          </p:cNvSpPr>
          <p:nvPr/>
        </p:nvSpPr>
        <p:spPr bwMode="auto">
          <a:xfrm>
            <a:off x="2457450" y="5838825"/>
            <a:ext cx="3248025" cy="695325"/>
          </a:xfrm>
          <a:prstGeom prst="rect">
            <a:avLst/>
          </a:prstGeom>
          <a:noFill/>
          <a:ln w="38100" algn="ctr">
            <a:solidFill>
              <a:srgbClr val="C00000"/>
            </a:solidFill>
            <a:round/>
            <a:headEnd/>
            <a:tailEnd/>
          </a:ln>
        </p:spPr>
        <p:txBody>
          <a:bodyPr anchor="ctr"/>
          <a:lstStyle/>
          <a:p>
            <a:pPr eaLnBrk="0" hangingPunct="0">
              <a:lnSpc>
                <a:spcPts val="2800"/>
              </a:lnSpc>
            </a:pPr>
            <a:endParaRPr lang="en-US"/>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0929&quot;&gt;&lt;/object&gt;&lt;object type=&quot;2&quot; unique_id=&quot;10930&quot;&gt;&lt;object type=&quot;3&quot; unique_id=&quot;10931&quot;&gt;&lt;property id=&quot;20148&quot; value=&quot;5&quot;/&gt;&lt;property id=&quot;20300&quot; value=&quot;Slide 1&quot;/&gt;&lt;property id=&quot;20307&quot; value=&quot;429&quot;/&gt;&lt;/object&gt;&lt;object type=&quot;3&quot; unique_id=&quot;10932&quot;&gt;&lt;property id=&quot;20148&quot; value=&quot;5&quot;/&gt;&lt;property id=&quot;20300&quot; value=&quot;Slide 2 - &amp;quot;Course Focus&amp;quot;&quot;/&gt;&lt;property id=&quot;20307&quot; value=&quot;817&quot;/&gt;&lt;/object&gt;&lt;object type=&quot;3&quot; unique_id=&quot;10933&quot;&gt;&lt;property id=&quot;20148&quot; value=&quot;5&quot;/&gt;&lt;property id=&quot;20300&quot; value=&quot;Slide 3&quot;/&gt;&lt;property id=&quot;20307&quot; value=&quot;777&quot;/&gt;&lt;/object&gt;&lt;object type=&quot;3&quot; unique_id=&quot;10934&quot;&gt;&lt;property id=&quot;20148&quot; value=&quot;5&quot;/&gt;&lt;property id=&quot;20300&quot; value=&quot;Slide 4&quot;/&gt;&lt;property id=&quot;20307&quot; value=&quot;664&quot;/&gt;&lt;/object&gt;&lt;object type=&quot;3&quot; unique_id=&quot;10938&quot;&gt;&lt;property id=&quot;20148&quot; value=&quot;5&quot;/&gt;&lt;property id=&quot;20300&quot; value=&quot;Slide 5&quot;/&gt;&lt;property id=&quot;20307&quot; value=&quot;503&quot;/&gt;&lt;/object&gt;&lt;object type=&quot;3&quot; unique_id=&quot;10940&quot;&gt;&lt;property id=&quot;20148&quot; value=&quot;5&quot;/&gt;&lt;property id=&quot;20300&quot; value=&quot;Slide 6&quot;/&gt;&lt;property id=&quot;20307&quot; value=&quot;636&quot;/&gt;&lt;/object&gt;&lt;object type=&quot;3&quot; unique_id=&quot;10942&quot;&gt;&lt;property id=&quot;20148&quot; value=&quot;5&quot;/&gt;&lt;property id=&quot;20300&quot; value=&quot;Slide 7 - &amp;quot;&amp;#x0D;&amp;#x0A;Basic Planners vs. View Users&amp;#x0D;&amp;#x0A;&amp;quot;&quot;/&gt;&lt;property id=&quot;20307&quot; value=&quot;518&quot;/&gt;&lt;/object&gt;&lt;object type=&quot;3&quot; unique_id=&quot;10943&quot;&gt;&lt;property id=&quot;20148&quot; value=&quot;5&quot;/&gt;&lt;property id=&quot;20300&quot; value=&quot;Slide 8 - &amp;quot;Basic Planners&amp;#x0D;&amp;#x0A;&amp;quot;&quot;/&gt;&lt;property id=&quot;20307&quot; value=&quot;642&quot;/&gt;&lt;/object&gt;&lt;object type=&quot;3&quot; unique_id=&quot;10946&quot;&gt;&lt;property id=&quot;20148&quot; value=&quot;5&quot;/&gt;&lt;property id=&quot;20300&quot; value=&quot;Slide 57 - &amp;quot;Planning Processes&amp;quot;&quot;/&gt;&lt;property id=&quot;20307&quot; value=&quot;658&quot;/&gt;&lt;/object&gt;&lt;object type=&quot;3&quot; unique_id=&quot;10949&quot;&gt;&lt;property id=&quot;20148&quot; value=&quot;5&quot;/&gt;&lt;property id=&quot;20300&quot; value=&quot;Slide 9 - &amp;quot;HUBS Column Definitions&amp;quot;&quot;/&gt;&lt;property id=&quot;20307&quot; value=&quot;798&quot;/&gt;&lt;/object&gt;&lt;object type=&quot;3&quot; unique_id=&quot;10950&quot;&gt;&lt;property id=&quot;20148&quot; value=&quot;5&quot;/&gt;&lt;property id=&quot;20300&quot; value=&quot;Slide 27 - &amp;quot;First dollar principle&amp;quot;&quot;/&gt;&lt;property id=&quot;20307&quot; value=&quot;790&quot;/&gt;&lt;/object&gt;&lt;object type=&quot;3&quot; unique_id=&quot;10951&quot;&gt;&lt;property id=&quot;20148&quot; value=&quot;5&quot;/&gt;&lt;property id=&quot;20300&quot; value=&quot;Slide 26 - &amp;quot;Forecast Task List in HUBS&amp;quot;&quot;/&gt;&lt;property id=&quot;20307&quot; value=&quot;774&quot;/&gt;&lt;/object&gt;&lt;object type=&quot;3&quot; unique_id=&quot;10952&quot;&gt;&lt;property id=&quot;20148&quot; value=&quot;5&quot;/&gt;&lt;property id=&quot;20300&quot; value=&quot;Slide 28 - &amp;quot;Budget Task List in HUBS&amp;quot;&quot;/&gt;&lt;property id=&quot;20307&quot; value=&quot;789&quot;/&gt;&lt;/object&gt;&lt;object type=&quot;3&quot; unique_id=&quot;10954&quot;&gt;&lt;property id=&quot;20148&quot; value=&quot;5&quot;/&gt;&lt;property id=&quot;20300&quot; value=&quot;Slide 11 - &amp;quot;Connecting to HUBS&amp;quot;&quot;/&gt;&lt;property id=&quot;20307&quot; value=&quot;750&quot;/&gt;&lt;/object&gt;&lt;object type=&quot;3&quot; unique_id=&quot;10955&quot;&gt;&lt;property id=&quot;20148&quot; value=&quot;5&quot;/&gt;&lt;property id=&quot;20300&quot; value=&quot;Slide 12 - &amp;quot;The Workspace&amp;quot;&quot;/&gt;&lt;property id=&quot;20307&quot; value=&quot;652&quot;/&gt;&lt;/object&gt;&lt;object type=&quot;3&quot; unique_id=&quot;10956&quot;&gt;&lt;property id=&quot;20148&quot; value=&quot;5&quot;/&gt;&lt;property id=&quot;20300&quot; value=&quot;Slide 76 - &amp;quot;Workspace Tips&amp;quot;&quot;/&gt;&lt;property id=&quot;20307&quot; value=&quot;644&quot;/&gt;&lt;/object&gt;&lt;object type=&quot;3&quot; unique_id=&quot;10957&quot;&gt;&lt;property id=&quot;20148&quot; value=&quot;5&quot;/&gt;&lt;property id=&quot;20300&quot; value=&quot;Slide 13 - &amp;quot;Setting Financial Reports Preferences&amp;quot;&quot;/&gt;&lt;property id=&quot;20307&quot; value=&quot;653&quot;/&gt;&lt;/object&gt;&lt;object type=&quot;3&quot; unique_id=&quot;10958&quot;&gt;&lt;property id=&quot;20148&quot; value=&quot;5&quot;/&gt;&lt;property id=&quot;20300&quot; value=&quot;Slide 14 - &amp;quot;Planning Applications&amp;quot;&quot;/&gt;&lt;property id=&quot;20307&quot; value=&quot;752&quot;/&gt;&lt;/object&gt;&lt;object type=&quot;3&quot; unique_id=&quot;10959&quot;&gt;&lt;property id=&quot;20148&quot; value=&quot;5&quot;/&gt;&lt;property id=&quot;20300&quot; value=&quot;Slide 15 - &amp;quot;Planning Applications&amp;quot;&quot;/&gt;&lt;property id=&quot;20307&quot; value=&quot;788&quot;/&gt;&lt;/object&gt;&lt;object type=&quot;3&quot; unique_id=&quot;10960&quot;&gt;&lt;property id=&quot;20148&quot; value=&quot;5&quot;/&gt;&lt;property id=&quot;20300&quot; value=&quot;Slide 16 - &amp;quot;Setting Planning Preferences&amp;quot;&quot;/&gt;&lt;property id=&quot;20307&quot; value=&quot;645&quot;/&gt;&lt;/object&gt;&lt;object type=&quot;3&quot; unique_id=&quot;10961&quot;&gt;&lt;property id=&quot;20148&quot; value=&quot;5&quot;/&gt;&lt;property id=&quot;20300&quot; value=&quot;Slide 18 - &amp;quot;Advanced Mode to Basic Mode&amp;quot;&quot;/&gt;&lt;property id=&quot;20307&quot; value=&quot;659&quot;/&gt;&lt;/object&gt;&lt;object type=&quot;3&quot; unique_id=&quot;10962&quot;&gt;&lt;property id=&quot;20148&quot; value=&quot;5&quot;/&gt;&lt;property id=&quot;20300&quot; value=&quot;Slide 19 - &amp;quot;Basic Mode &amp;quot;&quot;/&gt;&lt;property id=&quot;20307&quot; value=&quot;660&quot;/&gt;&lt;/object&gt;&lt;object type=&quot;3&quot; unique_id=&quot;10963&quot;&gt;&lt;property id=&quot;20148&quot; value=&quot;5&quot;/&gt;&lt;property id=&quot;20300&quot; value=&quot;Slide 20 - &amp;quot;HUBS Components - Task Lists&amp;quot;&quot;/&gt;&lt;property id=&quot;20307&quot; value=&quot;671&quot;/&gt;&lt;/object&gt;&lt;object type=&quot;3&quot; unique_id=&quot;10966&quot;&gt;&lt;property id=&quot;20148&quot; value=&quot;5&quot;/&gt;&lt;property id=&quot;20300&quot; value=&quot;Slide 24 - &amp;quot;Task Types&amp;quot;&quot;/&gt;&lt;property id=&quot;20307&quot; value=&quot;663&quot;/&gt;&lt;/object&gt;&lt;object type=&quot;3&quot; unique_id=&quot;10967&quot;&gt;&lt;property id=&quot;20148&quot; value=&quot;5&quot;/&gt;&lt;property id=&quot;20300&quot; value=&quot;Slide 29 - &amp;quot;CINA Process Exercise&amp;quot;&quot;/&gt;&lt;property id=&quot;20307&quot; value=&quot;718&quot;/&gt;&lt;/object&gt;&lt;object type=&quot;3&quot; unique_id=&quot;10968&quot;&gt;&lt;property id=&quot;20148&quot; value=&quot;5&quot;/&gt;&lt;property id=&quot;20300&quot; value=&quot;Slide 30 - &amp;quot;Financial Reports – Report Access&amp;quot;&quot;/&gt;&lt;property id=&quot;20307&quot; value=&quot;673&quot;/&gt;&lt;/object&gt;&lt;object type=&quot;3&quot; unique_id=&quot;10969&quot;&gt;&lt;property id=&quot;20148&quot; value=&quot;5&quot;/&gt;&lt;property id=&quot;20300&quot; value=&quot;Slide 31 - &amp;quot;Financial Reports – Report Access&amp;quot;&quot;/&gt;&lt;property id=&quot;20307&quot; value=&quot;674&quot;/&gt;&lt;/object&gt;&lt;object type=&quot;3&quot; unique_id=&quot;10970&quot;&gt;&lt;property id=&quot;20148&quot; value=&quot;5&quot;/&gt;&lt;property id=&quot;20300&quot; value=&quot;Slide 32 - &amp;quot;Accessing Reports – Preview User POV&amp;quot;&quot;/&gt;&lt;property id=&quot;20307&quot; value=&quot;675&quot;/&gt;&lt;/object&gt;&lt;object type=&quot;3&quot; unique_id=&quot;10971&quot;&gt;&lt;property id=&quot;20148&quot; value=&quot;5&quot;/&gt;&lt;property id=&quot;20300&quot; value=&quot;Slide 33 - &amp;quot;Accessing Reports – Member Selection&amp;quot;&quot;/&gt;&lt;property id=&quot;20307&quot; value=&quot;676&quot;/&gt;&lt;/object&gt;&lt;object type=&quot;3&quot; unique_id=&quot;10972&quot;&gt;&lt;property id=&quot;20148&quot; value=&quot;5&quot;/&gt;&lt;property id=&quot;20300&quot; value=&quot;Slide 34 - &amp;quot;Accessing Reports – Member Selection&amp;quot;&quot;/&gt;&lt;property id=&quot;20307&quot; value=&quot;775&quot;/&gt;&lt;/object&gt;&lt;object type=&quot;3&quot; unique_id=&quot;10973&quot;&gt;&lt;property id=&quot;20148&quot; value=&quot;5&quot;/&gt;&lt;property id=&quot;20300&quot; value=&quot;Slide 35 - &amp;quot;Accessing Reports&amp;quot;&quot;/&gt;&lt;property id=&quot;20307&quot; value=&quot;677&quot;/&gt;&lt;/object&gt;&lt;object type=&quot;3&quot; unique_id=&quot;10974&quot;&gt;&lt;property id=&quot;20148&quot; value=&quot;5&quot;/&gt;&lt;property id=&quot;20300&quot; value=&quot;Slide 36 - &amp;quot;Viewing Reports – Point of View&amp;quot;&quot;/&gt;&lt;property id=&quot;20307&quot; value=&quot;678&quot;/&gt;&lt;/object&gt;&lt;object type=&quot;3&quot; unique_id=&quot;10975&quot;&gt;&lt;property id=&quot;20148&quot; value=&quot;5&quot;/&gt;&lt;property id=&quot;20300&quot; value=&quot;Slide 37 - &amp;quot;Viewing Reports – Page Drop-down&amp;quot;&quot;/&gt;&lt;property id=&quot;20307&quot; value=&quot;719&quot;/&gt;&lt;/object&gt;&lt;object type=&quot;3&quot; unique_id=&quot;10976&quot;&gt;&lt;property id=&quot;20148&quot; value=&quot;5&quot;/&gt;&lt;property id=&quot;20300&quot; value=&quot;Slide 38 - &amp;quot;Drilling-Down through Report Rows and Columns &amp;quot;&quot;/&gt;&lt;property id=&quot;20307&quot; value=&quot;720&quot;/&gt;&lt;/object&gt;&lt;object type=&quot;3&quot; unique_id=&quot;10977&quot;&gt;&lt;property id=&quot;20148&quot; value=&quot;5&quot;/&gt;&lt;property id=&quot;20300&quot; value=&quot;Slide 39 - &amp;quot;Printing and Saving Reports&amp;quot;&quot;/&gt;&lt;property id=&quot;20307&quot; value=&quot;681&quot;/&gt;&lt;/object&gt;&lt;object type=&quot;3&quot; unique_id=&quot;10978&quot;&gt;&lt;property id=&quot;20148&quot; value=&quot;5&quot;/&gt;&lt;property id=&quot;20300&quot; value=&quot;Slide 40 - &amp;quot;Exporting Reports to Excel &amp;quot;&quot;/&gt;&lt;property id=&quot;20307&quot; value=&quot;759&quot;/&gt;&lt;/object&gt;&lt;object type=&quot;3&quot; unique_id=&quot;10979&quot;&gt;&lt;property id=&quot;20148&quot; value=&quot;5&quot;/&gt;&lt;property id=&quot;20300&quot; value=&quot;Slide 41 - &amp;quot;Closing Reports&amp;quot;&quot;/&gt;&lt;property id=&quot;20307&quot; value=&quot;758&quot;/&gt;&lt;/object&gt;&lt;object type=&quot;3&quot; unique_id=&quot;10981&quot;&gt;&lt;property id=&quot;20148&quot; value=&quot;5&quot;/&gt;&lt;property id=&quot;20300&quot; value=&quot;Slide 42 - &amp;quot;Accessing Webforms in HUBS&amp;quot;&quot;/&gt;&lt;property id=&quot;20307&quot; value=&quot;556&quot;/&gt;&lt;/object&gt;&lt;object type=&quot;3&quot; unique_id=&quot;10982&quot;&gt;&lt;property id=&quot;20148&quot; value=&quot;5&quot;/&gt;&lt;property id=&quot;20300&quot; value=&quot;Slide 25 - &amp;quot;Task List Instructions&amp;quot;&quot;/&gt;&lt;property id=&quot;20307&quot; value=&quot;579&quot;/&gt;&lt;/object&gt;&lt;object type=&quot;3&quot; unique_id=&quot;10983&quot;&gt;&lt;property id=&quot;20148&quot; value=&quot;5&quot;/&gt;&lt;property id=&quot;20300&quot; value=&quot;Slide 43 - &amp;quot;Webform Layout&amp;quot;&quot;/&gt;&lt;property id=&quot;20307&quot; value=&quot;559&quot;/&gt;&lt;/object&gt;&lt;object type=&quot;3&quot; unique_id=&quot;10985&quot;&gt;&lt;property id=&quot;20148&quot; value=&quot;5&quot;/&gt;&lt;property id=&quot;20300&quot; value=&quot;Slide 44 - &amp;quot;Webform Layout&amp;quot;&quot;/&gt;&lt;property id=&quot;20307&quot; value=&quot;684&quot;/&gt;&lt;/object&gt;&lt;object type=&quot;3&quot; unique_id=&quot;10986&quot;&gt;&lt;property id=&quot;20148&quot; value=&quot;5&quot;/&gt;&lt;property id=&quot;20300&quot; value=&quot;Slide 47 - &amp;quot;Entering Data into Cells&amp;quot;&quot;/&gt;&lt;property id=&quot;20307&quot; value=&quot;686&quot;/&gt;&lt;/object&gt;&lt;object type=&quot;3&quot; unique_id=&quot;10987&quot;&gt;&lt;property id=&quot;20148&quot; value=&quot;5&quot;/&gt;&lt;property id=&quot;20300&quot; value=&quot;Slide 46 - &amp;quot;CINA Webform Layout&amp;quot;&quot;/&gt;&lt;property id=&quot;20307&quot; value=&quot;823&quot;/&gt;&lt;/object&gt;&lt;object type=&quot;3&quot; unique_id=&quot;10990&quot;&gt;&lt;property id=&quot;20148&quot; value=&quot;5&quot;/&gt;&lt;property id=&quot;20300&quot; value=&quot;Slide 49 - &amp;quot;Business Rules&amp;quot;&quot;/&gt;&lt;property id=&quot;20307&quot; value=&quot;692&quot;/&gt;&lt;/object&gt;&lt;object type=&quot;3&quot; unique_id=&quot;10991&quot;&gt;&lt;property id=&quot;20148&quot; value=&quot;5&quot;/&gt;&lt;property id=&quot;20300&quot; value=&quot;Slide 50 - &amp;quot;Business Rules&amp;quot;&quot;/&gt;&lt;property id=&quot;20307&quot; value=&quot;693&quot;/&gt;&lt;/object&gt;&lt;object type=&quot;3&quot; unique_id=&quot;10992&quot;&gt;&lt;property id=&quot;20148&quot; value=&quot;5&quot;/&gt;&lt;property id=&quot;20300&quot; value=&quot;Slide 51 - &amp;quot;Business Rules&amp;quot;&quot;/&gt;&lt;property id=&quot;20307&quot; value=&quot;694&quot;/&gt;&lt;/object&gt;&lt;object type=&quot;3&quot; unique_id=&quot;10993&quot;&gt;&lt;property id=&quot;20148&quot; value=&quot;5&quot;/&gt;&lt;property id=&quot;20300&quot; value=&quot;Slide 52 - &amp;quot;Business Rules &amp;quot;&quot;/&gt;&lt;property id=&quot;20307&quot; value=&quot;695&quot;/&gt;&lt;/object&gt;&lt;object type=&quot;3&quot; unique_id=&quot;10994&quot;&gt;&lt;property id=&quot;20148&quot; value=&quot;5&quot;/&gt;&lt;property id=&quot;20300&quot; value=&quot;Slide 53 - &amp;quot;Business Rules&amp;quot;&quot;/&gt;&lt;property id=&quot;20307&quot; value=&quot;696&quot;/&gt;&lt;/object&gt;&lt;object type=&quot;3&quot; unique_id=&quot;10998&quot;&gt;&lt;property id=&quot;20148&quot; value=&quot;5&quot;/&gt;&lt;property id=&quot;20300&quot; value=&quot;Slide 54 - &amp;quot;Launching the Business Rule&amp;quot;&quot;/&gt;&lt;property id=&quot;20307&quot; value=&quot;700&quot;/&gt;&lt;/object&gt;&lt;object type=&quot;3&quot; unique_id=&quot;11000&quot;&gt;&lt;property id=&quot;20148&quot; value=&quot;5&quot;/&gt;&lt;property id=&quot;20300&quot; value=&quot;Slide 55 - &amp;quot;Re-Run Report to Review Changes&amp;quot;&quot;/&gt;&lt;property id=&quot;20307&quot; value=&quot;776&quot;/&gt;&lt;/object&gt;&lt;object type=&quot;3&quot; unique_id=&quot;11001&quot;&gt;&lt;property id=&quot;20148&quot; value=&quot;5&quot;/&gt;&lt;property id=&quot;20300&quot; value=&quot;Slide 56 - &amp;quot;CINA Process Exercise&amp;quot;&quot;/&gt;&lt;property id=&quot;20307&quot; value=&quot;791&quot;/&gt;&lt;/object&gt;&lt;object type=&quot;3&quot; unique_id=&quot;11003&quot;&gt;&lt;property id=&quot;20148&quot; value=&quot;5&quot;/&gt;&lt;property id=&quot;20300&quot; value=&quot;Slide 59 - &amp;quot;HUBS Employee Budgeting Data&amp;quot;&quot;/&gt;&lt;property id=&quot;20307&quot; value=&quot;795&quot;/&gt;&lt;/object&gt;&lt;object type=&quot;3&quot; unique_id=&quot;11004&quot;&gt;&lt;property id=&quot;20148&quot; value=&quot;5&quot;/&gt;&lt;property id=&quot;20300&quot; value=&quot;Slide 60 - &amp;quot;FAS EmplCINA Employee Task List&amp;quot;&quot;/&gt;&lt;property id=&quot;20307&quot; value=&quot;792&quot;/&gt;&lt;/object&gt;&lt;object type=&quot;3&quot; unique_id=&quot;11005&quot;&gt;&lt;property id=&quot;20148&quot; value=&quot;5&quot;/&gt;&lt;property id=&quot;20300&quot; value=&quot;Slide 61 - &amp;quot;Employee Process Exercise 1&amp;quot;&quot;/&gt;&lt;property id=&quot;20307&quot; value=&quot;647&quot;/&gt;&lt;/object&gt;&lt;object type=&quot;3&quot; unique_id=&quot;11006&quot;&gt;&lt;property id=&quot;20148&quot; value=&quot;5&quot;/&gt;&lt;property id=&quot;20300&quot; value=&quot;Slide 62 - &amp;quot;Employee Process Exercise 1&amp;quot;&quot;/&gt;&lt;property id=&quot;20307&quot; value=&quot;780&quot;/&gt;&lt;/object&gt;&lt;object type=&quot;3&quot; unique_id=&quot;11007&quot;&gt;&lt;property id=&quot;20148&quot; value=&quot;5&quot;/&gt;&lt;property id=&quot;20300&quot; value=&quot;Slide 63 - &amp;quot;Employee Process Exercise 1&amp;quot;&quot;/&gt;&lt;property id=&quot;20307&quot; value=&quot;782&quot;/&gt;&lt;/object&gt;&lt;object type=&quot;3&quot; unique_id=&quot;11008&quot;&gt;&lt;property id=&quot;20148&quot; value=&quot;5&quot;/&gt;&lt;property id=&quot;20300&quot; value=&quot;Slide 64 - &amp;quot;Employee Process Exercise 1&amp;quot;&quot;/&gt;&lt;property id=&quot;20307&quot; value=&quot;783&quot;/&gt;&lt;/object&gt;&lt;object type=&quot;3&quot; unique_id=&quot;11009&quot;&gt;&lt;property id=&quot;20148&quot; value=&quot;5&quot;/&gt;&lt;property id=&quot;20300&quot; value=&quot;Slide 65 - &amp;quot;Employee Process Exercise 1&amp;quot;&quot;/&gt;&lt;property id=&quot;20307&quot; value=&quot;797&quot;/&gt;&lt;/object&gt;&lt;object type=&quot;3&quot; unique_id=&quot;11010&quot;&gt;&lt;property id=&quot;20148&quot; value=&quot;5&quot;/&gt;&lt;property id=&quot;20300&quot; value=&quot;Slide 66 - &amp;quot;Employee Process Exercise 1&amp;quot;&quot;/&gt;&lt;property id=&quot;20307&quot; value=&quot;784&quot;/&gt;&lt;/object&gt;&lt;object type=&quot;3&quot; unique_id=&quot;11011&quot;&gt;&lt;property id=&quot;20148&quot; value=&quot;5&quot;/&gt;&lt;property id=&quot;20300&quot; value=&quot;Slide 67 - &amp;quot;Employee Process Exercise 1&amp;quot;&quot;/&gt;&lt;property id=&quot;20307&quot; value=&quot;785&quot;/&gt;&lt;/object&gt;&lt;object type=&quot;3&quot; unique_id=&quot;11012&quot;&gt;&lt;property id=&quot;20148&quot; value=&quot;5&quot;/&gt;&lt;property id=&quot;20300&quot; value=&quot;Slide 69 - &amp;quot;Employee Process Exercise 2&amp;quot;&quot;/&gt;&lt;property id=&quot;20307&quot; value=&quot;779&quot;/&gt;&lt;/object&gt;&lt;object type=&quot;3&quot; unique_id=&quot;11013&quot;&gt;&lt;property id=&quot;20148&quot; value=&quot;5&quot;/&gt;&lt;property id=&quot;20300&quot; value=&quot;Slide 70 - &amp;quot;Employee Process Exercise 2&amp;quot;&quot;/&gt;&lt;property id=&quot;20307&quot; value=&quot;799&quot;/&gt;&lt;/object&gt;&lt;object type=&quot;3&quot; unique_id=&quot;11014&quot;&gt;&lt;property id=&quot;20148&quot; value=&quot;5&quot;/&gt;&lt;property id=&quot;20300&quot; value=&quot;Slide 71 - &amp;quot;Employee Process Exercise 2&amp;quot;&quot;/&gt;&lt;property id=&quot;20307&quot; value=&quot;800&quot;/&gt;&lt;/object&gt;&lt;object type=&quot;3&quot; unique_id=&quot;11015&quot;&gt;&lt;property id=&quot;20148&quot; value=&quot;5&quot;/&gt;&lt;property id=&quot;20300&quot; value=&quot;Slide 72 - &amp;quot;Employee Process Exercise 2&amp;quot;&quot;/&gt;&lt;property id=&quot;20307&quot; value=&quot;803&quot;/&gt;&lt;/object&gt;&lt;object type=&quot;3&quot; unique_id=&quot;11016&quot;&gt;&lt;property id=&quot;20148&quot; value=&quot;5&quot;/&gt;&lt;property id=&quot;20300&quot; value=&quot;Slide 73 - &amp;quot;Employee Process Exercise 2&amp;quot;&quot;/&gt;&lt;property id=&quot;20307&quot; value=&quot;802&quot;/&gt;&lt;/object&gt;&lt;object type=&quot;3&quot; unique_id=&quot;11017&quot;&gt;&lt;property id=&quot;20148&quot; value=&quot;5&quot;/&gt;&lt;property id=&quot;20300&quot; value=&quot;Slide 74 - &amp;quot;Employee Process Exercise 2&amp;quot;&quot;/&gt;&lt;property id=&quot;20307&quot; value=&quot;801&quot;/&gt;&lt;/object&gt;&lt;object type=&quot;3&quot; unique_id=&quot;11024&quot;&gt;&lt;property id=&quot;20148&quot; value=&quot;5&quot;/&gt;&lt;property id=&quot;20300&quot; value=&quot;Slide 77 - &amp;quot;How to Log Off&amp;quot;&quot;/&gt;&lt;property id=&quot;20307&quot; value=&quot;756&quot;/&gt;&lt;/object&gt;&lt;object type=&quot;3&quot; unique_id=&quot;11025&quot;&gt;&lt;property id=&quot;20148&quot; value=&quot;5&quot;/&gt;&lt;property id=&quot;20300&quot; value=&quot;Slide 78 - &amp;quot;Tips, Tricks and Hints&amp;quot;&quot;/&gt;&lt;property id=&quot;20307&quot; value=&quot;711&quot;/&gt;&lt;/object&gt;&lt;object type=&quot;3&quot; unique_id=&quot;11026&quot;&gt;&lt;property id=&quot;20148&quot; value=&quot;5&quot;/&gt;&lt;property id=&quot;20300&quot; value=&quot;Slide 79 - &amp;quot;Tips, Tricks and Hints&amp;quot;&quot;/&gt;&lt;property id=&quot;20307&quot; value=&quot;804&quot;/&gt;&lt;/object&gt;&lt;object type=&quot;3&quot; unique_id=&quot;11027&quot;&gt;&lt;property id=&quot;20148&quot; value=&quot;5&quot;/&gt;&lt;property id=&quot;20300&quot; value=&quot;Slide 80 - &amp;quot;Tips, Tricks and Hints&amp;quot;&quot;/&gt;&lt;property id=&quot;20307&quot; value=&quot;712&quot;/&gt;&lt;/object&gt;&lt;object type=&quot;3&quot; unique_id=&quot;11029&quot;&gt;&lt;property id=&quot;20148&quot; value=&quot;5&quot;/&gt;&lt;property id=&quot;20300&quot; value=&quot;Slide 82 - &amp;quot;Where to Get Help&amp;quot;&quot;/&gt;&lt;property id=&quot;20307&quot; value=&quot;714&quot;/&gt;&lt;/object&gt;&lt;object type=&quot;3&quot; unique_id=&quot;11032&quot;&gt;&lt;property id=&quot;20148&quot; value=&quot;5&quot;/&gt;&lt;property id=&quot;20300&quot; value=&quot;Slide 10 - &amp;quot;Course Focus&amp;quot;&quot;/&gt;&lt;property id=&quot;20307&quot; value=&quot;829&quot;/&gt;&lt;/object&gt;&lt;object type=&quot;3&quot; unique_id=&quot;11033&quot;&gt;&lt;property id=&quot;20148&quot; value=&quot;5&quot;/&gt;&lt;property id=&quot;20300&quot; value=&quot;Slide 17 - &amp;quot;Setting Planning Preferences&amp;quot;&quot;/&gt;&lt;property id=&quot;20307&quot; value=&quot;827&quot;/&gt;&lt;/object&gt;&lt;object type=&quot;3&quot; unique_id=&quot;11034&quot;&gt;&lt;property id=&quot;20148&quot; value=&quot;5&quot;/&gt;&lt;property id=&quot;20300&quot; value=&quot;Slide 21 - &amp;quot;HUBS Components - Reports&amp;quot;&quot;/&gt;&lt;property id=&quot;20307&quot; value=&quot;824&quot;/&gt;&lt;/object&gt;&lt;object type=&quot;3&quot; unique_id=&quot;11035&quot;&gt;&lt;property id=&quot;20148&quot; value=&quot;5&quot;/&gt;&lt;property id=&quot;20300&quot; value=&quot;Slide 22 - &amp;quot;HUBS Components - Webforms&amp;quot;&quot;/&gt;&lt;property id=&quot;20307&quot; value=&quot;826&quot;/&gt;&lt;/object&gt;&lt;object type=&quot;3&quot; unique_id=&quot;11036&quot;&gt;&lt;property id=&quot;20148&quot; value=&quot;5&quot;/&gt;&lt;property id=&quot;20300&quot; value=&quot;Slide 23 - &amp;quot;HUBS Components – Business Rules&amp;quot;&quot;/&gt;&lt;property id=&quot;20307&quot; value=&quot;825&quot;/&gt;&lt;/object&gt;&lt;object type=&quot;3&quot; unique_id=&quot;11037&quot;&gt;&lt;property id=&quot;20148&quot; value=&quot;5&quot;/&gt;&lt;property id=&quot;20300&quot; value=&quot;Slide 45 - &amp;quot;Webform Layout&amp;quot;&quot;/&gt;&lt;property id=&quot;20307&quot; value=&quot;828&quot;/&gt;&lt;/object&gt;&lt;object type=&quot;3&quot; unique_id=&quot;11038&quot;&gt;&lt;property id=&quot;20148&quot; value=&quot;5&quot;/&gt;&lt;property id=&quot;20300&quot; value=&quot;Slide 48 - &amp;quot;Entering Cell Text&amp;quot;&quot;/&gt;&lt;property id=&quot;20307&quot; value=&quot;833&quot;/&gt;&lt;/object&gt;&lt;object type=&quot;3&quot; unique_id=&quot;11039&quot;&gt;&lt;property id=&quot;20148&quot; value=&quot;5&quot;/&gt;&lt;property id=&quot;20300&quot; value=&quot;Slide 58 - &amp;quot;Course Focus&amp;quot;&quot;/&gt;&lt;property id=&quot;20307&quot; value=&quot;830&quot;/&gt;&lt;/object&gt;&lt;object type=&quot;3&quot; unique_id=&quot;11040&quot;&gt;&lt;property id=&quot;20148&quot; value=&quot;5&quot;/&gt;&lt;property id=&quot;20300&quot; value=&quot;Slide 75 - &amp;quot;Course Focus&amp;quot;&quot;/&gt;&lt;property id=&quot;20307&quot; value=&quot;831&quot;/&gt;&lt;/object&gt;&lt;object type=&quot;3&quot; unique_id=&quot;11041&quot;&gt;&lt;property id=&quot;20148&quot; value=&quot;5&quot;/&gt;&lt;property id=&quot;20300&quot; value=&quot;Slide 81 - &amp;quot;Course Focus&amp;quot;&quot;/&gt;&lt;property id=&quot;20307&quot; value=&quot;832&quot;/&gt;&lt;/object&gt;&lt;object type=&quot;3&quot; unique_id=&quot;11042&quot;&gt;&lt;property id=&quot;20148&quot; value=&quot;5&quot;/&gt;&lt;property id=&quot;20300&quot; value=&quot;Slide 68 - &amp;quot;Employee Process Exercise 1&amp;quot;&quot;/&gt;&lt;property id=&quot;20307&quot; value=&quot;834&quot;/&gt;&lt;/object&gt;&lt;/object&gt;&lt;/object&gt;&lt;/database&gt;"/>
  <p:tag name="SECTOMILLISECCONVERTED" val="1"/>
</p:tagLst>
</file>

<file path=ppt/theme/theme1.xml><?xml version="1.0" encoding="utf-8"?>
<a:theme xmlns:a="http://schemas.openxmlformats.org/drawingml/2006/main" name="EBPS_Template">
  <a:themeElements>
    <a:clrScheme name="EBPS_Template 12">
      <a:dk1>
        <a:srgbClr val="000000"/>
      </a:dk1>
      <a:lt1>
        <a:srgbClr val="FFFFFF"/>
      </a:lt1>
      <a:dk2>
        <a:srgbClr val="FFFFFF"/>
      </a:dk2>
      <a:lt2>
        <a:srgbClr val="000000"/>
      </a:lt2>
      <a:accent1>
        <a:srgbClr val="DDDDDD"/>
      </a:accent1>
      <a:accent2>
        <a:srgbClr val="ED8500"/>
      </a:accent2>
      <a:accent3>
        <a:srgbClr val="FFFFFF"/>
      </a:accent3>
      <a:accent4>
        <a:srgbClr val="000000"/>
      </a:accent4>
      <a:accent5>
        <a:srgbClr val="EBEBEB"/>
      </a:accent5>
      <a:accent6>
        <a:srgbClr val="D77800"/>
      </a:accent6>
      <a:hlink>
        <a:srgbClr val="99CCFF"/>
      </a:hlink>
      <a:folHlink>
        <a:srgbClr val="B2B2B2"/>
      </a:folHlink>
    </a:clrScheme>
    <a:fontScheme name="EBPS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800" b="1" i="0" u="none" strike="noStrike" cap="none" normalizeH="0" baseline="0" smtClean="0">
            <a:ln>
              <a:noFill/>
            </a:ln>
            <a:solidFill>
              <a:schemeClr val="tx1"/>
            </a:solidFill>
            <a:effectLst/>
            <a:latin typeface="Arial" charset="0"/>
          </a:defRPr>
        </a:defPPr>
      </a:lstStyle>
    </a:lnDef>
  </a:objectDefaults>
  <a:extraClrSchemeLst>
    <a:extraClrScheme>
      <a:clrScheme name="EBPS_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BPS_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BPS_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BPS_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BPS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BPS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BPS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EBPS_Template 8">
        <a:dk1>
          <a:srgbClr val="000000"/>
        </a:dk1>
        <a:lt1>
          <a:srgbClr val="FFFFFF"/>
        </a:lt1>
        <a:dk2>
          <a:srgbClr val="000000"/>
        </a:dk2>
        <a:lt2>
          <a:srgbClr val="FFFFFF"/>
        </a:lt2>
        <a:accent1>
          <a:srgbClr val="5E8AC5"/>
        </a:accent1>
        <a:accent2>
          <a:srgbClr val="3333CC"/>
        </a:accent2>
        <a:accent3>
          <a:srgbClr val="AAAAAA"/>
        </a:accent3>
        <a:accent4>
          <a:srgbClr val="DADADA"/>
        </a:accent4>
        <a:accent5>
          <a:srgbClr val="B6C4DF"/>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
      <a:clrScheme name="EBPS_Template 9">
        <a:dk1>
          <a:srgbClr val="000000"/>
        </a:dk1>
        <a:lt1>
          <a:srgbClr val="FFFFFF"/>
        </a:lt1>
        <a:dk2>
          <a:srgbClr val="5F5F5F"/>
        </a:dk2>
        <a:lt2>
          <a:srgbClr val="FFFFFF"/>
        </a:lt2>
        <a:accent1>
          <a:srgbClr val="5E8AC5"/>
        </a:accent1>
        <a:accent2>
          <a:srgbClr val="3333CC"/>
        </a:accent2>
        <a:accent3>
          <a:srgbClr val="B6B6B6"/>
        </a:accent3>
        <a:accent4>
          <a:srgbClr val="DADADA"/>
        </a:accent4>
        <a:accent5>
          <a:srgbClr val="B6C4DF"/>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
      <a:clrScheme name="EBPS_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BPS_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BPS_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BPS_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BPS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BPS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BPS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EBPS_Template 8">
        <a:dk1>
          <a:srgbClr val="000000"/>
        </a:dk1>
        <a:lt1>
          <a:srgbClr val="FFFFFF"/>
        </a:lt1>
        <a:dk2>
          <a:srgbClr val="000000"/>
        </a:dk2>
        <a:lt2>
          <a:srgbClr val="FFFFFF"/>
        </a:lt2>
        <a:accent1>
          <a:srgbClr val="5E8AC5"/>
        </a:accent1>
        <a:accent2>
          <a:srgbClr val="3333CC"/>
        </a:accent2>
        <a:accent3>
          <a:srgbClr val="AAAAAA"/>
        </a:accent3>
        <a:accent4>
          <a:srgbClr val="DADADA"/>
        </a:accent4>
        <a:accent5>
          <a:srgbClr val="B6C4DF"/>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
      <a:clrScheme name="EBPS_Template 9">
        <a:dk1>
          <a:srgbClr val="000000"/>
        </a:dk1>
        <a:lt1>
          <a:srgbClr val="FFFFFF"/>
        </a:lt1>
        <a:dk2>
          <a:srgbClr val="5F5F5F"/>
        </a:dk2>
        <a:lt2>
          <a:srgbClr val="FFFFFF"/>
        </a:lt2>
        <a:accent1>
          <a:srgbClr val="5E8AC5"/>
        </a:accent1>
        <a:accent2>
          <a:srgbClr val="3333CC"/>
        </a:accent2>
        <a:accent3>
          <a:srgbClr val="B6B6B6"/>
        </a:accent3>
        <a:accent4>
          <a:srgbClr val="DADADA"/>
        </a:accent4>
        <a:accent5>
          <a:srgbClr val="B6C4DF"/>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
      <a:clrScheme name="EBPS_Template 10">
        <a:dk1>
          <a:srgbClr val="000000"/>
        </a:dk1>
        <a:lt1>
          <a:srgbClr val="FFFFFF"/>
        </a:lt1>
        <a:dk2>
          <a:srgbClr val="FFFFFF"/>
        </a:dk2>
        <a:lt2>
          <a:srgbClr val="000000"/>
        </a:lt2>
        <a:accent1>
          <a:srgbClr val="567EB9"/>
        </a:accent1>
        <a:accent2>
          <a:srgbClr val="ED8500"/>
        </a:accent2>
        <a:accent3>
          <a:srgbClr val="FFFFFF"/>
        </a:accent3>
        <a:accent4>
          <a:srgbClr val="000000"/>
        </a:accent4>
        <a:accent5>
          <a:srgbClr val="B4C0D9"/>
        </a:accent5>
        <a:accent6>
          <a:srgbClr val="D77800"/>
        </a:accent6>
        <a:hlink>
          <a:srgbClr val="000000"/>
        </a:hlink>
        <a:folHlink>
          <a:srgbClr val="B2B2B2"/>
        </a:folHlink>
      </a:clrScheme>
      <a:clrMap bg1="lt1" tx1="dk1" bg2="lt2" tx2="dk2" accent1="accent1" accent2="accent2" accent3="accent3" accent4="accent4" accent5="accent5" accent6="accent6" hlink="hlink" folHlink="folHlink"/>
    </a:extraClrScheme>
    <a:extraClrScheme>
      <a:clrScheme name="EBPS_Template 11">
        <a:dk1>
          <a:srgbClr val="000000"/>
        </a:dk1>
        <a:lt1>
          <a:srgbClr val="FFFFFF"/>
        </a:lt1>
        <a:dk2>
          <a:srgbClr val="FFFFFF"/>
        </a:dk2>
        <a:lt2>
          <a:srgbClr val="000000"/>
        </a:lt2>
        <a:accent1>
          <a:srgbClr val="DDDDDD"/>
        </a:accent1>
        <a:accent2>
          <a:srgbClr val="ED8500"/>
        </a:accent2>
        <a:accent3>
          <a:srgbClr val="FFFFFF"/>
        </a:accent3>
        <a:accent4>
          <a:srgbClr val="000000"/>
        </a:accent4>
        <a:accent5>
          <a:srgbClr val="EBEBEB"/>
        </a:accent5>
        <a:accent6>
          <a:srgbClr val="D77800"/>
        </a:accent6>
        <a:hlink>
          <a:srgbClr val="000000"/>
        </a:hlink>
        <a:folHlink>
          <a:srgbClr val="B2B2B2"/>
        </a:folHlink>
      </a:clrScheme>
      <a:clrMap bg1="lt1" tx1="dk1" bg2="lt2" tx2="dk2" accent1="accent1" accent2="accent2" accent3="accent3" accent4="accent4" accent5="accent5" accent6="accent6" hlink="hlink" folHlink="folHlink"/>
    </a:extraClrScheme>
    <a:extraClrScheme>
      <a:clrScheme name="EBPS_Template 12">
        <a:dk1>
          <a:srgbClr val="000000"/>
        </a:dk1>
        <a:lt1>
          <a:srgbClr val="FFFFFF"/>
        </a:lt1>
        <a:dk2>
          <a:srgbClr val="FFFFFF"/>
        </a:dk2>
        <a:lt2>
          <a:srgbClr val="000000"/>
        </a:lt2>
        <a:accent1>
          <a:srgbClr val="DDDDDD"/>
        </a:accent1>
        <a:accent2>
          <a:srgbClr val="ED8500"/>
        </a:accent2>
        <a:accent3>
          <a:srgbClr val="FFFFFF"/>
        </a:accent3>
        <a:accent4>
          <a:srgbClr val="000000"/>
        </a:accent4>
        <a:accent5>
          <a:srgbClr val="EBEBEB"/>
        </a:accent5>
        <a:accent6>
          <a:srgbClr val="D77800"/>
        </a:accent6>
        <a:hlink>
          <a:srgbClr val="99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FFFFFF"/>
    </a:dk2>
    <a:lt2>
      <a:srgbClr val="000000"/>
    </a:lt2>
    <a:accent1>
      <a:srgbClr val="567EB9"/>
    </a:accent1>
    <a:accent2>
      <a:srgbClr val="ED8500"/>
    </a:accent2>
    <a:accent3>
      <a:srgbClr val="FFFFFF"/>
    </a:accent3>
    <a:accent4>
      <a:srgbClr val="000000"/>
    </a:accent4>
    <a:accent5>
      <a:srgbClr val="B4C0D9"/>
    </a:accent5>
    <a:accent6>
      <a:srgbClr val="D77800"/>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10634</TotalTime>
  <Words>1430</Words>
  <Application>Microsoft Office PowerPoint</Application>
  <PresentationFormat>On-screen Show (4:3)</PresentationFormat>
  <Paragraphs>195</Paragraphs>
  <Slides>19</Slides>
  <Notes>12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EBPS_Template</vt:lpstr>
      <vt:lpstr>Worksheet</vt:lpstr>
      <vt:lpstr>PowerPoint Presentation</vt:lpstr>
      <vt:lpstr>HUBS Scenario/Version Overview </vt:lpstr>
      <vt:lpstr>CREW Scenario/Version Translation</vt:lpstr>
      <vt:lpstr>General Budgeting Tips</vt:lpstr>
      <vt:lpstr>Questions to Consider When Budgeting</vt:lpstr>
      <vt:lpstr>New Features: Adding New Object Codes </vt:lpstr>
      <vt:lpstr>New Features: Adding New Object Codes</vt:lpstr>
      <vt:lpstr>Enter Budget for New Object Code</vt:lpstr>
      <vt:lpstr>Employee Cube Right-Click Menus</vt:lpstr>
      <vt:lpstr>Seeding Expenses for Act-Sub Combinations</vt:lpstr>
      <vt:lpstr>Seeding Expenses for Act-Sub Combinations</vt:lpstr>
      <vt:lpstr>Seeding Expenses for Act-Sub Combinations</vt:lpstr>
      <vt:lpstr>HUBS Copying Tips</vt:lpstr>
      <vt:lpstr>CCID Validation</vt:lpstr>
      <vt:lpstr>CCID Validation – Message Examples</vt:lpstr>
      <vt:lpstr>Business Rule Review</vt:lpstr>
      <vt:lpstr>CINA Reports - Overview</vt:lpstr>
      <vt:lpstr>Internet Browser Compatibility</vt:lpstr>
      <vt:lpstr>Training Contacts/Resource Information</vt:lpstr>
    </vt:vector>
  </TitlesOfParts>
  <Company>Harvard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kah044</dc:creator>
  <cp:lastModifiedBy>FASDSM</cp:lastModifiedBy>
  <cp:revision>640</cp:revision>
  <dcterms:created xsi:type="dcterms:W3CDTF">2008-10-20T13:36:16Z</dcterms:created>
  <dcterms:modified xsi:type="dcterms:W3CDTF">2014-01-05T22:30:03Z</dcterms:modified>
</cp:coreProperties>
</file>